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63" r:id="rId2"/>
    <p:sldId id="328" r:id="rId3"/>
    <p:sldId id="264" r:id="rId4"/>
    <p:sldId id="265" r:id="rId5"/>
    <p:sldId id="272" r:id="rId6"/>
    <p:sldId id="335" r:id="rId7"/>
    <p:sldId id="278" r:id="rId8"/>
    <p:sldId id="365" r:id="rId9"/>
    <p:sldId id="327" r:id="rId10"/>
    <p:sldId id="295" r:id="rId11"/>
    <p:sldId id="315" r:id="rId12"/>
    <p:sldId id="306" r:id="rId13"/>
    <p:sldId id="329" r:id="rId14"/>
    <p:sldId id="305" r:id="rId15"/>
    <p:sldId id="309" r:id="rId16"/>
    <p:sldId id="310" r:id="rId17"/>
    <p:sldId id="331" r:id="rId18"/>
    <p:sldId id="333" r:id="rId19"/>
    <p:sldId id="311" r:id="rId20"/>
    <p:sldId id="369" r:id="rId21"/>
    <p:sldId id="370" r:id="rId22"/>
    <p:sldId id="371" r:id="rId23"/>
    <p:sldId id="339" r:id="rId24"/>
    <p:sldId id="354" r:id="rId25"/>
    <p:sldId id="352" r:id="rId26"/>
    <p:sldId id="349" r:id="rId27"/>
    <p:sldId id="353" r:id="rId28"/>
    <p:sldId id="350" r:id="rId29"/>
    <p:sldId id="358" r:id="rId30"/>
    <p:sldId id="368" r:id="rId31"/>
    <p:sldId id="355" r:id="rId32"/>
    <p:sldId id="357" r:id="rId33"/>
    <p:sldId id="367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89" autoAdjust="0"/>
    <p:restoredTop sz="95567" autoAdjust="0"/>
  </p:normalViewPr>
  <p:slideViewPr>
    <p:cSldViewPr>
      <p:cViewPr>
        <p:scale>
          <a:sx n="100" d="100"/>
          <a:sy n="100" d="100"/>
        </p:scale>
        <p:origin x="-824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165F4C-8608-7947-A453-2489B89ED950}" type="datetimeFigureOut">
              <a:rPr lang="en-US" smtClean="0"/>
              <a:pPr/>
              <a:t>11/11/15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 smtClean="0"/>
              <a:t>Click to edit Master text styles</a:t>
            </a:r>
          </a:p>
          <a:p>
            <a:pPr lvl="1"/>
            <a:r>
              <a:rPr lang="el-GR" smtClean="0"/>
              <a:t>Second level</a:t>
            </a:r>
          </a:p>
          <a:p>
            <a:pPr lvl="2"/>
            <a:r>
              <a:rPr lang="el-GR" smtClean="0"/>
              <a:t>Third level</a:t>
            </a:r>
          </a:p>
          <a:p>
            <a:pPr lvl="3"/>
            <a:r>
              <a:rPr lang="el-GR" smtClean="0"/>
              <a:t>Fourth level</a:t>
            </a:r>
          </a:p>
          <a:p>
            <a:pPr lvl="4"/>
            <a:r>
              <a:rPr lang="el-GR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849EA-AC4D-CF40-9B42-51053E73C9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204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849EA-AC4D-CF40-9B42-51053E73C9E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567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849EA-AC4D-CF40-9B42-51053E73C9E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567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22</a:t>
            </a:r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AF102-6BD3-44CA-B81B-6158CEE8B528}" type="slidenum">
              <a:rPr lang="el-GR" smtClean="0"/>
              <a:pPr/>
              <a:t>26</a:t>
            </a:fld>
            <a:endParaRPr lang="el-G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26</a:t>
            </a:r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AF102-6BD3-44CA-B81B-6158CEE8B528}" type="slidenum">
              <a:rPr lang="el-GR" smtClean="0"/>
              <a:pPr/>
              <a:t>28</a:t>
            </a:fld>
            <a:endParaRPr lang="el-G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31</a:t>
            </a:r>
            <a:endParaRPr lang="el-GR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AF102-6BD3-44CA-B81B-6158CEE8B528}" type="slidenum">
              <a:rPr lang="el-GR" smtClean="0"/>
              <a:pPr/>
              <a:t>30</a:t>
            </a:fld>
            <a:endParaRPr lang="el-G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1 - Θέση εικόνας διαφάνειας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4" name="2 - Θέση σημειώσεων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687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624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108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90488" y="-74613"/>
            <a:ext cx="8229600" cy="7191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55650" y="1566863"/>
            <a:ext cx="3960813" cy="21859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68863" y="1566863"/>
            <a:ext cx="3962400" cy="21859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755650" y="3905250"/>
            <a:ext cx="3960813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8863" y="3905250"/>
            <a:ext cx="39624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+mn-cs"/>
              </a:defRPr>
            </a:lvl1pPr>
          </a:lstStyle>
          <a:p>
            <a:pPr>
              <a:defRPr/>
            </a:pPr>
            <a:fld id="{3460162F-D66E-AA47-BC13-82D16846FE6B}" type="datetime1">
              <a:rPr lang="en-US" smtClean="0"/>
              <a:t>11/11/15</a:t>
            </a:fld>
            <a:endParaRPr lang="en-US" dirty="0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LinkedEconomy, @vafopoulos</a:t>
            </a:r>
            <a:endParaRPr lang="en-US" dirty="0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39E35D3-E6C8-1A47-9C09-4B74EB1A0F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1985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872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06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11/11/15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43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11/11/15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535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11/11/15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21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11/11/15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996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11/11/15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28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11/11/15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413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2743C-58AD-4567-A11E-A01B201F3F5F}" type="datetimeFigureOut">
              <a:rPr lang="en-US" smtClean="0"/>
              <a:pPr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483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3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29.jpe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jpe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29.jpe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jpe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jpeg"/><Relationship Id="rId9" Type="http://schemas.openxmlformats.org/officeDocument/2006/relationships/image" Target="../media/image11.jpeg"/><Relationship Id="rId10" Type="http://schemas.openxmlformats.org/officeDocument/2006/relationships/image" Target="../media/image12.png"/><Relationship Id="rId11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5stardata.info/" TargetMode="External"/><Relationship Id="rId4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90825"/>
            <a:ext cx="9144000" cy="1676400"/>
          </a:xfrm>
          <a:solidFill>
            <a:schemeClr val="accent6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l-GR" sz="3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(Πρωτόγνωρα) Δεδομένα για την Οικονομία </a:t>
            </a:r>
            <a:br>
              <a:rPr lang="el-GR" sz="3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l-GR" sz="3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l-GR" sz="1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Σύντομη τεχνική ανάλυση</a:t>
            </a:r>
            <a:endParaRPr lang="en-US" sz="3000" dirty="0"/>
          </a:p>
        </p:txBody>
      </p:sp>
      <p:pic>
        <p:nvPicPr>
          <p:cNvPr id="4" name="Picture 5" descr="logo.t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33"/>
          <a:stretch>
            <a:fillRect/>
          </a:stretch>
        </p:blipFill>
        <p:spPr>
          <a:xfrm>
            <a:off x="0" y="1749971"/>
            <a:ext cx="9144000" cy="1145629"/>
          </a:xfrm>
          <a:prstGeom prst="rect">
            <a:avLst/>
          </a:prstGeom>
        </p:spPr>
      </p:pic>
      <p:sp>
        <p:nvSpPr>
          <p:cNvPr id="5" name="4 - Ορθογώνιο"/>
          <p:cNvSpPr/>
          <p:nvPr/>
        </p:nvSpPr>
        <p:spPr>
          <a:xfrm>
            <a:off x="0" y="4469368"/>
            <a:ext cx="9144000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l-GR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πρωτόγνωρα = ανοικτά / μοντελοποιημένα / διασυνδεδεμένα</a:t>
            </a:r>
            <a:endParaRPr lang="el-GR" dirty="0"/>
          </a:p>
        </p:txBody>
      </p:sp>
      <p:sp>
        <p:nvSpPr>
          <p:cNvPr id="6" name="5 - Ορθογώνιο"/>
          <p:cNvSpPr/>
          <p:nvPr/>
        </p:nvSpPr>
        <p:spPr>
          <a:xfrm>
            <a:off x="3077296" y="5715000"/>
            <a:ext cx="280992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l-GR" i="1" dirty="0" smtClean="0">
                <a:cs typeface="Helvetica Neue"/>
              </a:rPr>
              <a:t>Γιάννης Αναγνωστόπουλος</a:t>
            </a:r>
          </a:p>
          <a:p>
            <a:pPr algn="r">
              <a:defRPr/>
            </a:pP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cs typeface="Helvetica Neue"/>
              </a:rPr>
              <a:t>anagnostopoulos.name</a:t>
            </a:r>
            <a:endParaRPr lang="el-GR" sz="1200" dirty="0" smtClean="0">
              <a:solidFill>
                <a:schemeClr val="bg1">
                  <a:lumMod val="65000"/>
                </a:schemeClr>
              </a:solidFill>
              <a:cs typeface="Helvetica Neue"/>
            </a:endParaRPr>
          </a:p>
          <a:p>
            <a:pPr algn="r">
              <a:defRPr/>
            </a:pPr>
            <a:endParaRPr lang="el-GR" sz="1200" dirty="0" smtClean="0">
              <a:solidFill>
                <a:schemeClr val="bg1">
                  <a:lumMod val="65000"/>
                </a:schemeClr>
              </a:solidFill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367763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5 - Αριστερό άγκιστρο"/>
          <p:cNvSpPr>
            <a:spLocks/>
          </p:cNvSpPr>
          <p:nvPr/>
        </p:nvSpPr>
        <p:spPr bwMode="auto">
          <a:xfrm>
            <a:off x="1331913" y="2205038"/>
            <a:ext cx="431800" cy="1368425"/>
          </a:xfrm>
          <a:prstGeom prst="leftBrace">
            <a:avLst>
              <a:gd name="adj1" fmla="val 9591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19125" y="2735263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4" name="7 - Αριστερό άγκιστρο"/>
          <p:cNvSpPr>
            <a:spLocks/>
          </p:cNvSpPr>
          <p:nvPr/>
        </p:nvSpPr>
        <p:spPr bwMode="auto">
          <a:xfrm>
            <a:off x="1403350" y="1557338"/>
            <a:ext cx="431800" cy="576262"/>
          </a:xfrm>
          <a:prstGeom prst="leftBrace">
            <a:avLst>
              <a:gd name="adj1" fmla="val 95921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201613" y="1700213"/>
            <a:ext cx="1376362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Metadata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6" name="9 - Βέλος προς τα κάτω"/>
          <p:cNvSpPr>
            <a:spLocks noChangeArrowheads="1"/>
          </p:cNvSpPr>
          <p:nvPr/>
        </p:nvSpPr>
        <p:spPr bwMode="auto">
          <a:xfrm>
            <a:off x="827088" y="2133600"/>
            <a:ext cx="144462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7" name="10 - Ορθογώνιο"/>
          <p:cNvSpPr>
            <a:spLocks noChangeArrowheads="1"/>
          </p:cNvSpPr>
          <p:nvPr/>
        </p:nvSpPr>
        <p:spPr bwMode="auto">
          <a:xfrm>
            <a:off x="228600" y="4338697"/>
            <a:ext cx="8763000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600" i="1" dirty="0"/>
              <a:t>{</a:t>
            </a:r>
          </a:p>
          <a:p>
            <a:r>
              <a:rPr lang="en-US" sz="1600" i="1" dirty="0" smtClean="0"/>
              <a:t>  "</a:t>
            </a:r>
            <a:r>
              <a:rPr lang="en-US" sz="1600" i="1" dirty="0"/>
              <a:t>id": </a:t>
            </a:r>
            <a:r>
              <a:rPr lang="en-US" sz="1600" i="1" dirty="0" smtClean="0"/>
              <a:t>"</a:t>
            </a:r>
            <a:r>
              <a:rPr lang="en-US" sz="1600" i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 32245 </a:t>
            </a:r>
            <a:r>
              <a:rPr lang="en-US" sz="1600" i="1" dirty="0" smtClean="0"/>
              <a:t>",</a:t>
            </a:r>
            <a:endParaRPr lang="en-US" sz="1600" i="1" dirty="0"/>
          </a:p>
          <a:p>
            <a:r>
              <a:rPr lang="en-US" sz="1600" i="1" dirty="0" smtClean="0"/>
              <a:t>  "</a:t>
            </a:r>
            <a:r>
              <a:rPr lang="en-US" sz="1600" i="1" dirty="0"/>
              <a:t>author": </a:t>
            </a:r>
            <a:r>
              <a:rPr lang="en-US" sz="1600" i="1" dirty="0" smtClean="0"/>
              <a:t>"</a:t>
            </a:r>
            <a:r>
              <a:rPr lang="el-GR" sz="1600" i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Αναγνωστόπουλος Χρήστος</a:t>
            </a:r>
            <a:r>
              <a:rPr lang="en-US" sz="1600" i="1" dirty="0" smtClean="0"/>
              <a:t>",</a:t>
            </a:r>
            <a:endParaRPr lang="en-US" sz="1600" i="1" dirty="0"/>
          </a:p>
          <a:p>
            <a:r>
              <a:rPr lang="en-US" sz="1600" i="1" dirty="0" smtClean="0"/>
              <a:t>  "</a:t>
            </a:r>
            <a:r>
              <a:rPr lang="en-US" sz="1600" i="1" dirty="0"/>
              <a:t>title": </a:t>
            </a:r>
            <a:r>
              <a:rPr lang="en-US" sz="1600" i="1" dirty="0" smtClean="0"/>
              <a:t>"</a:t>
            </a:r>
            <a:r>
              <a:rPr lang="el-GR" sz="1600" i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 </a:t>
            </a:r>
            <a:r>
              <a:rPr lang="el-GR" sz="1600" i="1" dirty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Εισαγωγή στην </a:t>
            </a:r>
            <a:r>
              <a:rPr lang="el-GR" sz="1600" i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επεξεργασία εικόνας</a:t>
            </a:r>
            <a:r>
              <a:rPr lang="en-US" sz="1600" i="1" dirty="0" smtClean="0"/>
              <a:t>",</a:t>
            </a:r>
            <a:endParaRPr lang="en-US" sz="1600" i="1" dirty="0"/>
          </a:p>
          <a:p>
            <a:r>
              <a:rPr lang="en-US" sz="1600" i="1" dirty="0" smtClean="0"/>
              <a:t>  "</a:t>
            </a:r>
            <a:r>
              <a:rPr lang="en-US" sz="1600" i="1" dirty="0"/>
              <a:t>price": </a:t>
            </a:r>
            <a:r>
              <a:rPr lang="en-US" sz="1600" i="1" dirty="0" smtClean="0"/>
              <a:t>"</a:t>
            </a:r>
            <a:r>
              <a:rPr lang="el-GR" sz="1600" i="1" dirty="0" smtClean="0">
                <a:solidFill>
                  <a:srgbClr val="0066FF"/>
                </a:solidFill>
              </a:rPr>
              <a:t> 55 </a:t>
            </a:r>
            <a:r>
              <a:rPr lang="en-US" sz="1600" i="1" dirty="0" smtClean="0"/>
              <a:t>",</a:t>
            </a:r>
            <a:endParaRPr lang="en-US" sz="1600" i="1" dirty="0"/>
          </a:p>
          <a:p>
            <a:r>
              <a:rPr lang="en-US" sz="1600" i="1" dirty="0" smtClean="0"/>
              <a:t>  "</a:t>
            </a:r>
            <a:r>
              <a:rPr lang="en-US" sz="1600" i="1" dirty="0" err="1"/>
              <a:t>publish_date</a:t>
            </a:r>
            <a:r>
              <a:rPr lang="en-US" sz="1600" i="1" dirty="0"/>
              <a:t>": </a:t>
            </a:r>
            <a:r>
              <a:rPr lang="en-US" sz="1600" i="1" dirty="0" smtClean="0"/>
              <a:t>"</a:t>
            </a:r>
            <a:r>
              <a:rPr lang="el-GR" sz="1600" i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 01/09/2012 </a:t>
            </a:r>
            <a:r>
              <a:rPr lang="en-US" sz="1600" i="1" dirty="0" smtClean="0"/>
              <a:t>",</a:t>
            </a:r>
            <a:endParaRPr lang="en-US" sz="1600" i="1" dirty="0"/>
          </a:p>
          <a:p>
            <a:r>
              <a:rPr lang="en-US" sz="1600" i="1" dirty="0" smtClean="0"/>
              <a:t>  "</a:t>
            </a:r>
            <a:r>
              <a:rPr lang="en-US" sz="1600" i="1" dirty="0"/>
              <a:t>description": </a:t>
            </a:r>
            <a:r>
              <a:rPr lang="en-US" sz="1600" i="1" dirty="0" smtClean="0"/>
              <a:t>"</a:t>
            </a:r>
            <a:r>
              <a:rPr lang="el-GR" sz="1600" i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 </a:t>
            </a:r>
            <a:r>
              <a:rPr lang="el-GR" sz="1600" i="1" dirty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Το βιβλίο αυτό περιγράφει ..</a:t>
            </a:r>
            <a:r>
              <a:rPr lang="el-GR" sz="1600" i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.</a:t>
            </a:r>
            <a:r>
              <a:rPr lang="en-US" sz="1600" i="1" dirty="0" smtClean="0"/>
              <a:t>”</a:t>
            </a:r>
            <a:endParaRPr lang="en-US" sz="1600" i="1" dirty="0"/>
          </a:p>
          <a:p>
            <a:r>
              <a:rPr lang="en-US" sz="1600" i="1" dirty="0" smtClean="0"/>
              <a:t>}</a:t>
            </a:r>
          </a:p>
        </p:txBody>
      </p:sp>
      <p:sp>
        <p:nvSpPr>
          <p:cNvPr id="18" name="12 - Δεξιό βέλος"/>
          <p:cNvSpPr>
            <a:spLocks noChangeArrowheads="1"/>
          </p:cNvSpPr>
          <p:nvPr/>
        </p:nvSpPr>
        <p:spPr bwMode="auto">
          <a:xfrm rot="10800000">
            <a:off x="8101013" y="2708275"/>
            <a:ext cx="647700" cy="288925"/>
          </a:xfrm>
          <a:prstGeom prst="rightArrow">
            <a:avLst>
              <a:gd name="adj1" fmla="val 50000"/>
              <a:gd name="adj2" fmla="val 49817"/>
            </a:avLst>
          </a:prstGeom>
          <a:solidFill>
            <a:srgbClr val="99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8172450" y="2420938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6600"/>
                </a:solidFill>
                <a:latin typeface="Courier New" pitchFamily="49" charset="0"/>
                <a:ea typeface="MS PGothic" pitchFamily="34" charset="-128"/>
                <a:cs typeface="+mn-cs"/>
              </a:rPr>
              <a:t>book</a:t>
            </a:r>
            <a:endParaRPr kumimoji="1" lang="el-GR" sz="1600" b="1" kern="0" dirty="0">
              <a:solidFill>
                <a:srgbClr val="006600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24350" y="3943350"/>
            <a:ext cx="914400" cy="914400"/>
          </a:xfrm>
          <a:prstGeom prst="rect">
            <a:avLst/>
          </a:prstGeom>
        </p:spPr>
      </p:pic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3581400" y="4876800"/>
            <a:ext cx="2438400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lang="en-US" sz="1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★ ★ ★</a:t>
            </a:r>
            <a:endParaRPr kumimoji="1" lang="el-GR" sz="1600" b="1" kern="0" dirty="0"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26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ο δρόμος προς τα ... 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(γενικό)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aphicFrame>
        <p:nvGraphicFramePr>
          <p:cNvPr id="20" name="23 - Πίνακας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921256"/>
              </p:ext>
            </p:extLst>
          </p:nvPr>
        </p:nvGraphicFramePr>
        <p:xfrm>
          <a:off x="1835150" y="1519228"/>
          <a:ext cx="6096000" cy="2214572"/>
        </p:xfrm>
        <a:graphic>
          <a:graphicData uri="http://schemas.openxmlformats.org/drawingml/2006/table">
            <a:tbl>
              <a:tblPr/>
              <a:tblGrid>
                <a:gridCol w="679450"/>
                <a:gridCol w="1127125"/>
                <a:gridCol w="1127125"/>
                <a:gridCol w="765175"/>
                <a:gridCol w="1017588"/>
                <a:gridCol w="1379537"/>
              </a:tblGrid>
              <a:tr h="223806">
                <a:tc gridSpan="6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Book </a:t>
                      </a:r>
                      <a:r>
                        <a:rPr kumimoji="0" lang="en-US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Catalogue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8090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id 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author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title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price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publish_date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description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474593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32245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 </a:t>
                      </a: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Αναγνωστόπουλος Χρήστος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Εισαγωγή στην επεξεργασία</a:t>
                      </a:r>
                    </a:p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 εικόνας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55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01/09/2012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Το βιβλίο αυτό περιγράφει ...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076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4661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5 - Αριστερό άγκιστρο"/>
          <p:cNvSpPr>
            <a:spLocks/>
          </p:cNvSpPr>
          <p:nvPr/>
        </p:nvSpPr>
        <p:spPr bwMode="auto">
          <a:xfrm>
            <a:off x="1331913" y="2205038"/>
            <a:ext cx="431800" cy="1368425"/>
          </a:xfrm>
          <a:prstGeom prst="leftBrace">
            <a:avLst>
              <a:gd name="adj1" fmla="val 9591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19125" y="2735263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8" name="7 - Αριστερό άγκιστρο"/>
          <p:cNvSpPr>
            <a:spLocks/>
          </p:cNvSpPr>
          <p:nvPr/>
        </p:nvSpPr>
        <p:spPr bwMode="auto">
          <a:xfrm>
            <a:off x="1403350" y="1557338"/>
            <a:ext cx="431800" cy="576262"/>
          </a:xfrm>
          <a:prstGeom prst="leftBrace">
            <a:avLst>
              <a:gd name="adj1" fmla="val 95921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01613" y="1700213"/>
            <a:ext cx="1376362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Metadata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0" name="9 - Βέλος προς τα κάτω"/>
          <p:cNvSpPr>
            <a:spLocks noChangeArrowheads="1"/>
          </p:cNvSpPr>
          <p:nvPr/>
        </p:nvSpPr>
        <p:spPr bwMode="auto">
          <a:xfrm>
            <a:off x="827088" y="2133600"/>
            <a:ext cx="144462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1" name="10 - Ορθογώνιο"/>
          <p:cNvSpPr>
            <a:spLocks noChangeArrowheads="1"/>
          </p:cNvSpPr>
          <p:nvPr/>
        </p:nvSpPr>
        <p:spPr bwMode="auto">
          <a:xfrm>
            <a:off x="395288" y="4280118"/>
            <a:ext cx="8208962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600" dirty="0" smtClean="0"/>
              <a:t>book</a:t>
            </a:r>
            <a:endParaRPr lang="el-GR" sz="1600" dirty="0" smtClean="0"/>
          </a:p>
          <a:p>
            <a:pPr algn="l"/>
            <a:r>
              <a:rPr lang="en-US" sz="1600" dirty="0" smtClean="0"/>
              <a:t>	</a:t>
            </a:r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hasId</a:t>
            </a:r>
            <a:r>
              <a:rPr lang="en-US" sz="1600" dirty="0" smtClean="0"/>
              <a:t>: </a:t>
            </a:r>
            <a:r>
              <a:rPr lang="el-GR" sz="1600" dirty="0" smtClean="0">
                <a:solidFill>
                  <a:srgbClr val="0066FF"/>
                </a:solidFill>
              </a:rPr>
              <a:t>32245</a:t>
            </a:r>
            <a:endParaRPr lang="en-US" sz="1600" dirty="0" smtClean="0"/>
          </a:p>
          <a:p>
            <a:r>
              <a:rPr lang="en-US" sz="1600" dirty="0" smtClean="0"/>
              <a:t>	</a:t>
            </a:r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hasAuthor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: </a:t>
            </a:r>
            <a:r>
              <a:rPr lang="el-GR" sz="1600" dirty="0">
                <a:solidFill>
                  <a:srgbClr val="0066FF"/>
                </a:solidFill>
              </a:rPr>
              <a:t>Αναγνωστόπουλος </a:t>
            </a:r>
            <a:r>
              <a:rPr lang="el-GR" sz="1600" dirty="0" smtClean="0">
                <a:solidFill>
                  <a:srgbClr val="0066FF"/>
                </a:solidFill>
              </a:rPr>
              <a:t>Χρήστος</a:t>
            </a:r>
          </a:p>
          <a:p>
            <a:r>
              <a:rPr lang="en-US" sz="1600" dirty="0" smtClean="0"/>
              <a:t>	</a:t>
            </a:r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hasTitle</a:t>
            </a:r>
            <a:r>
              <a:rPr lang="en-US" sz="1600" dirty="0" smtClean="0"/>
              <a:t>: </a:t>
            </a:r>
            <a:r>
              <a:rPr lang="el-GR" sz="1600" dirty="0">
                <a:solidFill>
                  <a:srgbClr val="0066FF"/>
                </a:solidFill>
              </a:rPr>
              <a:t>Εισαγωγή στην </a:t>
            </a:r>
            <a:r>
              <a:rPr lang="el-GR" sz="1600" dirty="0" smtClean="0">
                <a:solidFill>
                  <a:srgbClr val="0066FF"/>
                </a:solidFill>
              </a:rPr>
              <a:t>επεξεργασία εικόνας</a:t>
            </a:r>
            <a:endParaRPr lang="el-GR" sz="1600" dirty="0">
              <a:solidFill>
                <a:srgbClr val="0066FF"/>
              </a:solidFill>
            </a:endParaRPr>
          </a:p>
          <a:p>
            <a:pPr algn="l"/>
            <a:r>
              <a:rPr lang="en-US" sz="1600" dirty="0" smtClean="0"/>
              <a:t>	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price</a:t>
            </a:r>
            <a:r>
              <a:rPr lang="en-US" sz="1600" dirty="0" smtClean="0"/>
              <a:t>: </a:t>
            </a:r>
            <a:r>
              <a:rPr lang="el-GR" sz="1600" dirty="0" smtClean="0">
                <a:solidFill>
                  <a:srgbClr val="0066FF"/>
                </a:solidFill>
              </a:rPr>
              <a:t>55</a:t>
            </a:r>
            <a:endParaRPr lang="el-GR" sz="1600" dirty="0"/>
          </a:p>
          <a:p>
            <a:pPr algn="l"/>
            <a:r>
              <a:rPr lang="el-GR" sz="1600" dirty="0" smtClean="0"/>
              <a:t>	</a:t>
            </a:r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publishDate</a:t>
            </a:r>
            <a:r>
              <a:rPr lang="en-US" sz="1600" dirty="0" smtClean="0"/>
              <a:t>: </a:t>
            </a:r>
            <a:r>
              <a:rPr lang="el-GR" sz="1600" dirty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01/09/2012</a:t>
            </a:r>
          </a:p>
          <a:p>
            <a:r>
              <a:rPr lang="en-US" sz="1600" dirty="0" smtClean="0"/>
              <a:t>	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description</a:t>
            </a:r>
            <a:r>
              <a:rPr lang="en-US" sz="1600" dirty="0" smtClean="0"/>
              <a:t>: </a:t>
            </a:r>
            <a:r>
              <a:rPr lang="el-GR" sz="1600" dirty="0">
                <a:solidFill>
                  <a:srgbClr val="0066FF"/>
                </a:solidFill>
              </a:rPr>
              <a:t>Το βιβλίο αυτό περιγράφει ...</a:t>
            </a:r>
          </a:p>
          <a:p>
            <a:pPr algn="l"/>
            <a:endParaRPr lang="en-US" sz="1600" dirty="0" smtClean="0"/>
          </a:p>
        </p:txBody>
      </p:sp>
      <p:sp>
        <p:nvSpPr>
          <p:cNvPr id="12" name="12 - Δεξιό βέλος"/>
          <p:cNvSpPr>
            <a:spLocks noChangeArrowheads="1"/>
          </p:cNvSpPr>
          <p:nvPr/>
        </p:nvSpPr>
        <p:spPr bwMode="auto">
          <a:xfrm rot="10800000">
            <a:off x="8101013" y="2708275"/>
            <a:ext cx="647700" cy="288925"/>
          </a:xfrm>
          <a:prstGeom prst="rightArrow">
            <a:avLst>
              <a:gd name="adj1" fmla="val 50000"/>
              <a:gd name="adj2" fmla="val 49817"/>
            </a:avLst>
          </a:prstGeom>
          <a:solidFill>
            <a:srgbClr val="99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8172450" y="2420938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6600"/>
                </a:solidFill>
                <a:latin typeface="Courier New" pitchFamily="49" charset="0"/>
                <a:ea typeface="MS PGothic" pitchFamily="34" charset="-128"/>
                <a:cs typeface="+mn-cs"/>
              </a:rPr>
              <a:t>book</a:t>
            </a:r>
            <a:endParaRPr kumimoji="1" lang="el-GR" sz="1600" b="1" kern="0" dirty="0">
              <a:solidFill>
                <a:srgbClr val="006600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219200" y="1066800"/>
            <a:ext cx="1600200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b="1" kern="0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  <a:cs typeface="+mn-cs"/>
              </a:rPr>
              <a:t>Semantics</a:t>
            </a:r>
            <a:endParaRPr kumimoji="1" lang="el-GR" b="1" kern="0" dirty="0">
              <a:solidFill>
                <a:schemeClr val="accent3">
                  <a:lumMod val="50000"/>
                </a:schemeClr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6" name="9 - Βέλος προς τα κάτω"/>
          <p:cNvSpPr>
            <a:spLocks noChangeArrowheads="1"/>
          </p:cNvSpPr>
          <p:nvPr/>
        </p:nvSpPr>
        <p:spPr bwMode="auto">
          <a:xfrm rot="2150086">
            <a:off x="967841" y="1226222"/>
            <a:ext cx="186697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>
              <a:solidFill>
                <a:srgbClr val="FF6600"/>
              </a:solidFill>
            </a:endParaRPr>
          </a:p>
        </p:txBody>
      </p:sp>
      <p:sp>
        <p:nvSpPr>
          <p:cNvPr id="19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ο δρόμος προς τα ... 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(γενικό)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aphicFrame>
        <p:nvGraphicFramePr>
          <p:cNvPr id="14" name="23 - Πίνακας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093678"/>
              </p:ext>
            </p:extLst>
          </p:nvPr>
        </p:nvGraphicFramePr>
        <p:xfrm>
          <a:off x="1835150" y="1524000"/>
          <a:ext cx="6096000" cy="2214572"/>
        </p:xfrm>
        <a:graphic>
          <a:graphicData uri="http://schemas.openxmlformats.org/drawingml/2006/table">
            <a:tbl>
              <a:tblPr/>
              <a:tblGrid>
                <a:gridCol w="679450"/>
                <a:gridCol w="1127125"/>
                <a:gridCol w="1127125"/>
                <a:gridCol w="765175"/>
                <a:gridCol w="1017588"/>
                <a:gridCol w="1379537"/>
              </a:tblGrid>
              <a:tr h="223806">
                <a:tc gridSpan="6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Book </a:t>
                      </a:r>
                      <a:r>
                        <a:rPr kumimoji="0" lang="en-US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Catalogue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8090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id 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author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title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price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publish_date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description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474593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32245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 </a:t>
                      </a: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Αναγνωστόπουλος Χρήστος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Εισαγωγή στην επεξεργασία</a:t>
                      </a:r>
                    </a:p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 εικόνας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55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01/09/2012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Το βιβλίο αυτό περιγράφει ...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076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9181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7696200" y="490538"/>
            <a:ext cx="762000" cy="304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none" anchor="ctr"/>
          <a:lstStyle/>
          <a:p>
            <a:endParaRPr lang="el-GR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7696200" y="1905000"/>
            <a:ext cx="762000" cy="304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wrap="none" anchor="ctr"/>
          <a:lstStyle/>
          <a:p>
            <a:endParaRPr lang="el-GR"/>
          </a:p>
        </p:txBody>
      </p:sp>
      <p:sp>
        <p:nvSpPr>
          <p:cNvPr id="20" name="Line 8"/>
          <p:cNvSpPr>
            <a:spLocks noChangeShapeType="1"/>
          </p:cNvSpPr>
          <p:nvPr/>
        </p:nvSpPr>
        <p:spPr bwMode="auto">
          <a:xfrm>
            <a:off x="8077200" y="838200"/>
            <a:ext cx="0" cy="1066800"/>
          </a:xfrm>
          <a:prstGeom prst="line">
            <a:avLst/>
          </a:prstGeom>
          <a:noFill/>
          <a:ln w="635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Text Box 9"/>
          <p:cNvSpPr txBox="1">
            <a:spLocks noChangeArrowheads="1"/>
          </p:cNvSpPr>
          <p:nvPr/>
        </p:nvSpPr>
        <p:spPr bwMode="auto">
          <a:xfrm>
            <a:off x="8001000" y="762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i="1" dirty="0"/>
              <a:t>subject</a:t>
            </a:r>
            <a:endParaRPr lang="el-GR" b="0" i="1" dirty="0"/>
          </a:p>
        </p:txBody>
      </p:sp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6934200" y="1143000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i="1"/>
              <a:t>predicate</a:t>
            </a:r>
            <a:endParaRPr lang="el-GR" b="0" i="1"/>
          </a:p>
        </p:txBody>
      </p:sp>
      <p:sp>
        <p:nvSpPr>
          <p:cNvPr id="23" name="Text Box 11"/>
          <p:cNvSpPr txBox="1">
            <a:spLocks noChangeArrowheads="1"/>
          </p:cNvSpPr>
          <p:nvPr/>
        </p:nvSpPr>
        <p:spPr bwMode="auto">
          <a:xfrm>
            <a:off x="7772400" y="22098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i="1" dirty="0"/>
              <a:t>object</a:t>
            </a:r>
            <a:endParaRPr lang="el-GR" b="0" i="1" dirty="0"/>
          </a:p>
        </p:txBody>
      </p:sp>
      <p:sp>
        <p:nvSpPr>
          <p:cNvPr id="7" name="Rectangle 6"/>
          <p:cNvSpPr/>
          <p:nvPr/>
        </p:nvSpPr>
        <p:spPr>
          <a:xfrm>
            <a:off x="152400" y="381000"/>
            <a:ext cx="70866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book</a:t>
            </a:r>
            <a:endParaRPr lang="el-GR" sz="2400" b="1" dirty="0">
              <a:solidFill>
                <a:srgbClr val="FF0000"/>
              </a:solidFill>
            </a:endParaRPr>
          </a:p>
          <a:p>
            <a:r>
              <a:rPr lang="en-US" b="1" dirty="0"/>
              <a:t>	</a:t>
            </a:r>
            <a:r>
              <a:rPr lang="en-US" b="1" dirty="0" err="1">
                <a:solidFill>
                  <a:srgbClr val="008000"/>
                </a:solidFill>
              </a:rPr>
              <a:t>hasId</a:t>
            </a:r>
            <a:r>
              <a:rPr lang="en-US" b="1" dirty="0">
                <a:solidFill>
                  <a:srgbClr val="008000"/>
                </a:solidFill>
              </a:rPr>
              <a:t>: </a:t>
            </a:r>
            <a:r>
              <a:rPr lang="en-US" b="1" dirty="0" smtClean="0">
                <a:solidFill>
                  <a:srgbClr val="0066FF"/>
                </a:solidFill>
              </a:rPr>
              <a:t>32245</a:t>
            </a:r>
            <a:endParaRPr lang="en-US" b="1" dirty="0"/>
          </a:p>
          <a:p>
            <a:r>
              <a:rPr lang="en-US" b="1" dirty="0"/>
              <a:t>	</a:t>
            </a:r>
            <a:r>
              <a:rPr lang="en-US" b="1" dirty="0" err="1">
                <a:solidFill>
                  <a:srgbClr val="008000"/>
                </a:solidFill>
              </a:rPr>
              <a:t>hasAuthor</a:t>
            </a:r>
            <a:r>
              <a:rPr lang="en-US" b="1" dirty="0">
                <a:solidFill>
                  <a:srgbClr val="008000"/>
                </a:solidFill>
              </a:rPr>
              <a:t>: </a:t>
            </a:r>
            <a:r>
              <a:rPr lang="el-GR" b="1" dirty="0">
                <a:solidFill>
                  <a:srgbClr val="0066FF"/>
                </a:solidFill>
              </a:rPr>
              <a:t>Αναγνωστόπουλος </a:t>
            </a:r>
            <a:r>
              <a:rPr lang="el-GR" b="1" dirty="0" smtClean="0">
                <a:solidFill>
                  <a:srgbClr val="0066FF"/>
                </a:solidFill>
              </a:rPr>
              <a:t>Χρήστος</a:t>
            </a:r>
            <a:endParaRPr lang="el-GR" b="1" dirty="0">
              <a:solidFill>
                <a:srgbClr val="0066FF"/>
              </a:solidFill>
            </a:endParaRPr>
          </a:p>
          <a:p>
            <a:r>
              <a:rPr lang="en-US" b="1" dirty="0"/>
              <a:t>	</a:t>
            </a:r>
            <a:r>
              <a:rPr lang="en-US" b="1" dirty="0" err="1">
                <a:solidFill>
                  <a:srgbClr val="008000"/>
                </a:solidFill>
              </a:rPr>
              <a:t>hasTitle</a:t>
            </a:r>
            <a:r>
              <a:rPr lang="en-US" b="1" dirty="0">
                <a:solidFill>
                  <a:srgbClr val="008000"/>
                </a:solidFill>
              </a:rPr>
              <a:t>: </a:t>
            </a:r>
            <a:r>
              <a:rPr lang="el-GR" b="1" dirty="0">
                <a:solidFill>
                  <a:srgbClr val="0066FF"/>
                </a:solidFill>
              </a:rPr>
              <a:t>Εισαγωγή στην επεξεργασία εικόνας</a:t>
            </a:r>
          </a:p>
          <a:p>
            <a:r>
              <a:rPr lang="en-US" b="1" dirty="0"/>
              <a:t>	</a:t>
            </a:r>
            <a:r>
              <a:rPr lang="en-US" b="1" dirty="0">
                <a:solidFill>
                  <a:srgbClr val="008000"/>
                </a:solidFill>
              </a:rPr>
              <a:t>price: </a:t>
            </a:r>
            <a:r>
              <a:rPr lang="en-US" b="1" dirty="0" smtClean="0">
                <a:solidFill>
                  <a:srgbClr val="0066FF"/>
                </a:solidFill>
              </a:rPr>
              <a:t>55</a:t>
            </a:r>
            <a:endParaRPr lang="en-US" b="1" dirty="0"/>
          </a:p>
          <a:p>
            <a:r>
              <a:rPr lang="en-US" b="1" dirty="0"/>
              <a:t>	</a:t>
            </a:r>
            <a:r>
              <a:rPr lang="en-US" b="1" dirty="0" err="1">
                <a:solidFill>
                  <a:srgbClr val="008000"/>
                </a:solidFill>
              </a:rPr>
              <a:t>publishDate</a:t>
            </a:r>
            <a:r>
              <a:rPr lang="en-US" b="1" dirty="0">
                <a:solidFill>
                  <a:srgbClr val="008000"/>
                </a:solidFill>
              </a:rPr>
              <a:t>: </a:t>
            </a:r>
            <a:r>
              <a:rPr lang="el-GR" b="1" dirty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01/09/2012</a:t>
            </a:r>
          </a:p>
          <a:p>
            <a:r>
              <a:rPr lang="en-US" b="1" dirty="0"/>
              <a:t>	</a:t>
            </a:r>
            <a:r>
              <a:rPr lang="en-US" b="1" dirty="0">
                <a:solidFill>
                  <a:srgbClr val="008000"/>
                </a:solidFill>
              </a:rPr>
              <a:t>description</a:t>
            </a:r>
            <a:r>
              <a:rPr lang="en-US" b="1" dirty="0" smtClean="0">
                <a:solidFill>
                  <a:srgbClr val="008000"/>
                </a:solidFill>
              </a:rPr>
              <a:t>: </a:t>
            </a:r>
            <a:r>
              <a:rPr lang="el-GR" b="1" dirty="0">
                <a:solidFill>
                  <a:srgbClr val="0066FF"/>
                </a:solidFill>
              </a:rPr>
              <a:t>Το βιβλίο αυτό περιγράφει ...</a:t>
            </a:r>
          </a:p>
        </p:txBody>
      </p:sp>
      <p:sp>
        <p:nvSpPr>
          <p:cNvPr id="14" name="Oval 13"/>
          <p:cNvSpPr/>
          <p:nvPr/>
        </p:nvSpPr>
        <p:spPr>
          <a:xfrm>
            <a:off x="3352800" y="4343400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908300" y="6096000"/>
            <a:ext cx="2868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Αναγνωστόπουλος Χρήστος</a:t>
            </a:r>
            <a:endParaRPr lang="en-US" b="1" dirty="0"/>
          </a:p>
        </p:txBody>
      </p:sp>
      <p:sp>
        <p:nvSpPr>
          <p:cNvPr id="30" name="Rectangle 29"/>
          <p:cNvSpPr/>
          <p:nvPr/>
        </p:nvSpPr>
        <p:spPr>
          <a:xfrm>
            <a:off x="1066800" y="3505200"/>
            <a:ext cx="106680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223587" y="3543300"/>
            <a:ext cx="769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32245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609600" y="4424172"/>
            <a:ext cx="1528388" cy="129082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09600" y="4419600"/>
            <a:ext cx="152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Εισαγωγή </a:t>
            </a:r>
            <a:r>
              <a:rPr lang="el-GR" b="1" dirty="0">
                <a:solidFill>
                  <a:srgbClr val="0066FF"/>
                </a:solidFill>
              </a:rPr>
              <a:t>στην επεξεργασία εικόνας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248400" y="3657600"/>
            <a:ext cx="106680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553200" y="3695700"/>
            <a:ext cx="418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55</a:t>
            </a:r>
            <a:endParaRPr lang="en-US" b="1" dirty="0"/>
          </a:p>
        </p:txBody>
      </p:sp>
      <p:sp>
        <p:nvSpPr>
          <p:cNvPr id="36" name="Rectangle 35"/>
          <p:cNvSpPr/>
          <p:nvPr/>
        </p:nvSpPr>
        <p:spPr>
          <a:xfrm>
            <a:off x="6616700" y="5211618"/>
            <a:ext cx="1318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01</a:t>
            </a:r>
            <a:r>
              <a:rPr lang="en-US" b="1" dirty="0" smtClean="0">
                <a:solidFill>
                  <a:srgbClr val="0066FF"/>
                </a:solidFill>
              </a:rPr>
              <a:t>/</a:t>
            </a:r>
            <a:r>
              <a:rPr lang="el-GR" b="1" dirty="0" smtClean="0">
                <a:solidFill>
                  <a:srgbClr val="0066FF"/>
                </a:solidFill>
              </a:rPr>
              <a:t>09</a:t>
            </a:r>
            <a:r>
              <a:rPr lang="en-US" b="1" dirty="0" smtClean="0">
                <a:solidFill>
                  <a:srgbClr val="0066FF"/>
                </a:solidFill>
              </a:rPr>
              <a:t>/20</a:t>
            </a:r>
            <a:r>
              <a:rPr lang="el-GR" b="1" dirty="0" smtClean="0">
                <a:solidFill>
                  <a:srgbClr val="0066FF"/>
                </a:solidFill>
              </a:rPr>
              <a:t>12</a:t>
            </a:r>
            <a:endParaRPr lang="en-US" b="1" dirty="0"/>
          </a:p>
        </p:txBody>
      </p:sp>
      <p:sp>
        <p:nvSpPr>
          <p:cNvPr id="37" name="Rectangle 36"/>
          <p:cNvSpPr/>
          <p:nvPr/>
        </p:nvSpPr>
        <p:spPr>
          <a:xfrm>
            <a:off x="6477000" y="5181600"/>
            <a:ext cx="15240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987800" y="4508500"/>
            <a:ext cx="667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book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806700" y="3161268"/>
            <a:ext cx="320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b="1" dirty="0">
                <a:solidFill>
                  <a:srgbClr val="0066FF"/>
                </a:solidFill>
              </a:rPr>
              <a:t>Το βιβλίο αυτό περιγράφει ...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692400" y="3162300"/>
            <a:ext cx="32131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ine 8"/>
          <p:cNvSpPr>
            <a:spLocks noChangeShapeType="1"/>
          </p:cNvSpPr>
          <p:nvPr/>
        </p:nvSpPr>
        <p:spPr bwMode="auto">
          <a:xfrm flipH="1">
            <a:off x="4330700" y="5029200"/>
            <a:ext cx="12700" cy="9906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Line 8"/>
          <p:cNvSpPr>
            <a:spLocks noChangeShapeType="1"/>
          </p:cNvSpPr>
          <p:nvPr/>
        </p:nvSpPr>
        <p:spPr bwMode="auto">
          <a:xfrm flipH="1">
            <a:off x="2120900" y="4800600"/>
            <a:ext cx="129540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5105400" y="3962400"/>
            <a:ext cx="1143000" cy="533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8"/>
          <p:cNvSpPr>
            <a:spLocks noChangeShapeType="1"/>
          </p:cNvSpPr>
          <p:nvPr/>
        </p:nvSpPr>
        <p:spPr bwMode="auto">
          <a:xfrm flipH="1" flipV="1">
            <a:off x="2146300" y="3848100"/>
            <a:ext cx="1447800" cy="6096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8"/>
          <p:cNvSpPr>
            <a:spLocks noChangeShapeType="1"/>
          </p:cNvSpPr>
          <p:nvPr/>
        </p:nvSpPr>
        <p:spPr bwMode="auto">
          <a:xfrm flipH="1" flipV="1">
            <a:off x="4292600" y="3581400"/>
            <a:ext cx="0" cy="7620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8"/>
          <p:cNvSpPr>
            <a:spLocks noChangeShapeType="1"/>
          </p:cNvSpPr>
          <p:nvPr/>
        </p:nvSpPr>
        <p:spPr bwMode="auto">
          <a:xfrm>
            <a:off x="5118100" y="4864100"/>
            <a:ext cx="1358900" cy="4699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667000" y="3733800"/>
            <a:ext cx="6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hasId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4343400" y="5334000"/>
            <a:ext cx="1188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hasAuthor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209800" y="4953000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hasTitle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5562600" y="4114800"/>
            <a:ext cx="66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price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5669092" y="4762500"/>
            <a:ext cx="1341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publishDate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4343400" y="3733800"/>
            <a:ext cx="1259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description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755900" y="6057900"/>
            <a:ext cx="31750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3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2400" y="3962400"/>
            <a:ext cx="8915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&lt;</a:t>
            </a:r>
            <a:r>
              <a:rPr lang="en-US" sz="1400" i="1" dirty="0" err="1"/>
              <a:t>rdf:RDF</a:t>
            </a:r>
            <a:r>
              <a:rPr lang="en-US" sz="1400" i="1" dirty="0"/>
              <a:t>  </a:t>
            </a:r>
          </a:p>
          <a:p>
            <a:r>
              <a:rPr lang="en-US" sz="1400" i="1" dirty="0"/>
              <a:t>    </a:t>
            </a:r>
            <a:r>
              <a:rPr lang="en-US" sz="1400" i="1" dirty="0" err="1"/>
              <a:t>xmlns:rdf</a:t>
            </a:r>
            <a:r>
              <a:rPr lang="en-US" sz="1400" i="1" dirty="0"/>
              <a:t>="http://www.w3.org/1999/02/22-rdf-syntax-ns#"</a:t>
            </a:r>
          </a:p>
          <a:p>
            <a:r>
              <a:rPr lang="en-US" sz="1400" i="1" dirty="0"/>
              <a:t>    </a:t>
            </a:r>
            <a:r>
              <a:rPr lang="en-US" sz="1400" i="1" dirty="0" err="1" smtClean="0"/>
              <a:t>xmlns:bs</a:t>
            </a:r>
            <a:r>
              <a:rPr lang="en-US" sz="1400" i="1" dirty="0" smtClean="0"/>
              <a:t>=</a:t>
            </a:r>
            <a:r>
              <a:rPr lang="en-US" sz="1400" i="1" dirty="0"/>
              <a:t>"http://</a:t>
            </a:r>
            <a:r>
              <a:rPr lang="en-US" sz="1400" i="1" dirty="0" err="1" smtClean="0"/>
              <a:t>www.mybookstore.gr</a:t>
            </a:r>
            <a:r>
              <a:rPr lang="en-US" sz="1400" i="1" dirty="0" smtClean="0"/>
              <a:t>/</a:t>
            </a:r>
            <a:r>
              <a:rPr lang="en-US" sz="1400" i="1" dirty="0" err="1" smtClean="0"/>
              <a:t>book_catalogue</a:t>
            </a:r>
            <a:r>
              <a:rPr lang="en-US" sz="1400" i="1" dirty="0" smtClean="0"/>
              <a:t>#</a:t>
            </a:r>
            <a:r>
              <a:rPr lang="en-US" sz="1400" i="1" dirty="0"/>
              <a:t>"&gt; </a:t>
            </a:r>
          </a:p>
          <a:p>
            <a:r>
              <a:rPr lang="en-US" sz="1400" i="1" dirty="0"/>
              <a:t>    &lt;</a:t>
            </a:r>
            <a:r>
              <a:rPr lang="en-US" sz="1400" i="1" dirty="0" err="1"/>
              <a:t>rdf:Description</a:t>
            </a:r>
            <a:r>
              <a:rPr lang="en-US" sz="1400" i="1" dirty="0"/>
              <a:t> </a:t>
            </a:r>
            <a:r>
              <a:rPr lang="en-US" sz="1400" i="1" dirty="0" err="1" smtClean="0"/>
              <a:t>rdf:about</a:t>
            </a:r>
            <a:r>
              <a:rPr lang="en-US" sz="1400" i="1" dirty="0" smtClean="0"/>
              <a:t>="</a:t>
            </a:r>
            <a:r>
              <a:rPr lang="en-US" sz="1400" i="1" dirty="0" smtClean="0">
                <a:solidFill>
                  <a:srgbClr val="FF0000"/>
                </a:solidFill>
              </a:rPr>
              <a:t>BOOK_RESOURCE_URI</a:t>
            </a:r>
            <a:r>
              <a:rPr lang="en-US" sz="1400" i="1" dirty="0" smtClean="0"/>
              <a:t>"</a:t>
            </a:r>
            <a:r>
              <a:rPr lang="en-US" sz="1400" i="1" dirty="0"/>
              <a:t>&gt;</a:t>
            </a:r>
          </a:p>
          <a:p>
            <a:r>
              <a:rPr lang="en-US" sz="1400" i="1" dirty="0"/>
              <a:t>    </a:t>
            </a:r>
            <a:r>
              <a:rPr lang="en-US" sz="1400" i="1" dirty="0" smtClean="0"/>
              <a:t>&lt;</a:t>
            </a:r>
            <a:r>
              <a:rPr lang="en-US" sz="1400" i="1" dirty="0" err="1" smtClean="0">
                <a:solidFill>
                  <a:srgbClr val="008000"/>
                </a:solidFill>
              </a:rPr>
              <a:t>bs:hasId</a:t>
            </a:r>
            <a:r>
              <a:rPr lang="en-US" sz="1400" i="1" dirty="0" smtClean="0"/>
              <a:t>&gt;</a:t>
            </a:r>
            <a:r>
              <a:rPr lang="en-US" sz="1400" i="1" dirty="0" smtClean="0">
                <a:solidFill>
                  <a:srgbClr val="0000FF"/>
                </a:solidFill>
              </a:rPr>
              <a:t>32245</a:t>
            </a:r>
            <a:r>
              <a:rPr lang="el-GR" sz="1400" i="1" dirty="0" smtClean="0"/>
              <a:t>&lt;/</a:t>
            </a:r>
            <a:r>
              <a:rPr lang="en-US" sz="1400" i="1" dirty="0" err="1">
                <a:solidFill>
                  <a:srgbClr val="008000"/>
                </a:solidFill>
              </a:rPr>
              <a:t>bs:hasId</a:t>
            </a:r>
            <a:r>
              <a:rPr lang="en-US" sz="1400" i="1" dirty="0" smtClean="0"/>
              <a:t>&gt;</a:t>
            </a:r>
            <a:endParaRPr lang="en-US" sz="1400" i="1" dirty="0"/>
          </a:p>
          <a:p>
            <a:r>
              <a:rPr lang="en-US" sz="1400" i="1" dirty="0"/>
              <a:t>    </a:t>
            </a:r>
            <a:r>
              <a:rPr lang="en-US" sz="1400" i="1" dirty="0" smtClean="0"/>
              <a:t>&lt;</a:t>
            </a:r>
            <a:r>
              <a:rPr lang="en-US" sz="1400" i="1" dirty="0" err="1" smtClean="0">
                <a:solidFill>
                  <a:srgbClr val="008000"/>
                </a:solidFill>
              </a:rPr>
              <a:t>bs:hasTitle</a:t>
            </a:r>
            <a:r>
              <a:rPr lang="en-US" sz="1400" i="1" dirty="0" smtClean="0"/>
              <a:t>&gt;</a:t>
            </a:r>
            <a:r>
              <a:rPr lang="el-GR" sz="1400" i="1" dirty="0" smtClean="0">
                <a:solidFill>
                  <a:srgbClr val="0000FF"/>
                </a:solidFill>
              </a:rPr>
              <a:t>Εισαγωγή στην επεξεργασία εικόνας</a:t>
            </a:r>
            <a:r>
              <a:rPr lang="el-GR" sz="1400" i="1" dirty="0" smtClean="0"/>
              <a:t>&lt;/</a:t>
            </a:r>
            <a:r>
              <a:rPr lang="en-US" sz="1400" i="1" dirty="0" err="1">
                <a:solidFill>
                  <a:srgbClr val="008000"/>
                </a:solidFill>
              </a:rPr>
              <a:t>bs:hasTitle</a:t>
            </a:r>
            <a:r>
              <a:rPr lang="en-US" sz="1400" i="1" dirty="0" smtClean="0"/>
              <a:t>&gt;</a:t>
            </a:r>
            <a:endParaRPr lang="en-US" sz="1400" i="1" dirty="0"/>
          </a:p>
          <a:p>
            <a:r>
              <a:rPr lang="en-US" sz="1400" i="1" dirty="0"/>
              <a:t>    </a:t>
            </a:r>
            <a:r>
              <a:rPr lang="en-US" sz="1400" i="1" dirty="0" smtClean="0"/>
              <a:t>&lt;</a:t>
            </a:r>
            <a:r>
              <a:rPr lang="en-US" sz="1400" i="1" dirty="0" err="1" smtClean="0">
                <a:solidFill>
                  <a:srgbClr val="008000"/>
                </a:solidFill>
              </a:rPr>
              <a:t>bs:hasAuthor</a:t>
            </a:r>
            <a:r>
              <a:rPr lang="en-US" sz="1400" i="1" dirty="0" smtClean="0"/>
              <a:t>&gt;</a:t>
            </a:r>
            <a:r>
              <a:rPr lang="el-GR" sz="1400" i="1" dirty="0" smtClean="0">
                <a:solidFill>
                  <a:srgbClr val="0000FF"/>
                </a:solidFill>
              </a:rPr>
              <a:t>Αναγνωστόπουλος Χρήστος</a:t>
            </a:r>
            <a:r>
              <a:rPr lang="el-GR" sz="1400" i="1" dirty="0" smtClean="0"/>
              <a:t>&lt;/</a:t>
            </a:r>
            <a:r>
              <a:rPr lang="en-US" sz="1400" i="1" dirty="0" err="1">
                <a:solidFill>
                  <a:srgbClr val="008000"/>
                </a:solidFill>
              </a:rPr>
              <a:t>bs:hasAuthor</a:t>
            </a:r>
            <a:r>
              <a:rPr lang="en-US" sz="1400" i="1" dirty="0" smtClean="0"/>
              <a:t>&gt;</a:t>
            </a:r>
            <a:endParaRPr lang="en-US" sz="1400" i="1" dirty="0"/>
          </a:p>
          <a:p>
            <a:r>
              <a:rPr lang="en-US" sz="1400" i="1" dirty="0"/>
              <a:t>    </a:t>
            </a:r>
            <a:r>
              <a:rPr lang="en-US" sz="1400" i="1" dirty="0" smtClean="0"/>
              <a:t>&lt;</a:t>
            </a:r>
            <a:r>
              <a:rPr lang="en-US" sz="1400" i="1" dirty="0" err="1" smtClean="0">
                <a:solidFill>
                  <a:srgbClr val="008000"/>
                </a:solidFill>
              </a:rPr>
              <a:t>bs:price</a:t>
            </a:r>
            <a:r>
              <a:rPr lang="en-US" sz="1400" i="1" dirty="0" smtClean="0"/>
              <a:t>&gt;</a:t>
            </a:r>
            <a:r>
              <a:rPr lang="el-GR" sz="1400" i="1" dirty="0" smtClean="0">
                <a:solidFill>
                  <a:srgbClr val="0000FF"/>
                </a:solidFill>
              </a:rPr>
              <a:t>55</a:t>
            </a:r>
            <a:r>
              <a:rPr lang="en-US" sz="1400" i="1" dirty="0" smtClean="0"/>
              <a:t>&lt;/</a:t>
            </a:r>
            <a:r>
              <a:rPr lang="en-US" sz="1400" i="1" dirty="0" err="1">
                <a:solidFill>
                  <a:srgbClr val="008000"/>
                </a:solidFill>
              </a:rPr>
              <a:t>bs:price</a:t>
            </a:r>
            <a:r>
              <a:rPr lang="en-US" sz="1400" i="1" dirty="0" smtClean="0"/>
              <a:t>&gt;</a:t>
            </a:r>
            <a:endParaRPr lang="en-US" sz="1400" i="1" dirty="0"/>
          </a:p>
          <a:p>
            <a:r>
              <a:rPr lang="en-US" sz="1400" i="1" dirty="0"/>
              <a:t>    </a:t>
            </a:r>
            <a:r>
              <a:rPr lang="en-US" sz="1400" i="1" dirty="0" smtClean="0"/>
              <a:t>&lt;</a:t>
            </a:r>
            <a:r>
              <a:rPr lang="en-US" sz="1400" i="1" dirty="0" err="1" smtClean="0">
                <a:solidFill>
                  <a:srgbClr val="008000"/>
                </a:solidFill>
              </a:rPr>
              <a:t>bs:publishDate</a:t>
            </a:r>
            <a:r>
              <a:rPr lang="en-US" sz="1400" i="1" dirty="0" smtClean="0"/>
              <a:t>&gt;</a:t>
            </a:r>
            <a:r>
              <a:rPr lang="el-GR" sz="1400" i="1" dirty="0" smtClean="0">
                <a:solidFill>
                  <a:srgbClr val="0000FF"/>
                </a:solidFill>
              </a:rPr>
              <a:t>01/09/2012</a:t>
            </a:r>
            <a:r>
              <a:rPr lang="en-US" sz="1400" i="1" dirty="0" smtClean="0"/>
              <a:t>&lt;/</a:t>
            </a:r>
            <a:r>
              <a:rPr lang="en-US" sz="1400" i="1" dirty="0" err="1">
                <a:solidFill>
                  <a:srgbClr val="008000"/>
                </a:solidFill>
              </a:rPr>
              <a:t>bs:publishDate</a:t>
            </a:r>
            <a:r>
              <a:rPr lang="en-US" sz="1400" i="1" dirty="0" smtClean="0"/>
              <a:t>&gt;</a:t>
            </a:r>
            <a:endParaRPr lang="en-US" sz="1400" i="1" dirty="0"/>
          </a:p>
          <a:p>
            <a:r>
              <a:rPr lang="en-US" sz="1400" i="1" dirty="0" smtClean="0"/>
              <a:t>    &lt;</a:t>
            </a:r>
            <a:r>
              <a:rPr lang="en-US" sz="1400" i="1" dirty="0" err="1" smtClean="0">
                <a:solidFill>
                  <a:srgbClr val="008000"/>
                </a:solidFill>
              </a:rPr>
              <a:t>bs:description</a:t>
            </a:r>
            <a:r>
              <a:rPr lang="en-US" sz="1400" i="1" dirty="0" smtClean="0"/>
              <a:t>&gt; </a:t>
            </a:r>
            <a:r>
              <a:rPr lang="el-GR" sz="1400" i="1" dirty="0" smtClean="0">
                <a:solidFill>
                  <a:srgbClr val="0000FF"/>
                </a:solidFill>
              </a:rPr>
              <a:t>Τ</a:t>
            </a:r>
            <a:r>
              <a:rPr lang="el-GR" sz="1400" i="1" dirty="0" smtClean="0">
                <a:solidFill>
                  <a:srgbClr val="0000FF"/>
                </a:solidFill>
              </a:rPr>
              <a:t>ο βιβλ</a:t>
            </a:r>
            <a:r>
              <a:rPr lang="el-GR" sz="1400" i="1" dirty="0" smtClean="0">
                <a:solidFill>
                  <a:srgbClr val="0000FF"/>
                </a:solidFill>
              </a:rPr>
              <a:t>ίο αυτό περιγράφει</a:t>
            </a:r>
            <a:r>
              <a:rPr lang="el-GR" sz="1400" i="1" dirty="0" smtClean="0">
                <a:solidFill>
                  <a:srgbClr val="0000FF"/>
                </a:solidFill>
              </a:rPr>
              <a:t>.</a:t>
            </a:r>
            <a:r>
              <a:rPr lang="el-GR" sz="1400" i="1" dirty="0" smtClean="0">
                <a:solidFill>
                  <a:srgbClr val="0000FF"/>
                </a:solidFill>
              </a:rPr>
              <a:t>..</a:t>
            </a:r>
            <a:r>
              <a:rPr lang="en-US" sz="1400" i="1" dirty="0" smtClean="0"/>
              <a:t>  </a:t>
            </a:r>
            <a:r>
              <a:rPr lang="el-GR" sz="1400" i="1" dirty="0" smtClean="0"/>
              <a:t>&lt;/</a:t>
            </a:r>
            <a:r>
              <a:rPr lang="en-US" sz="1400" i="1" dirty="0" err="1" smtClean="0">
                <a:solidFill>
                  <a:srgbClr val="008000"/>
                </a:solidFill>
              </a:rPr>
              <a:t>bs:description</a:t>
            </a:r>
            <a:r>
              <a:rPr lang="el-GR" sz="1400" i="1" dirty="0" smtClean="0">
                <a:solidFill>
                  <a:srgbClr val="008000"/>
                </a:solidFill>
              </a:rPr>
              <a:t>&gt;</a:t>
            </a:r>
            <a:r>
              <a:rPr lang="en-US" sz="1400" i="1" dirty="0" smtClean="0"/>
              <a:t> </a:t>
            </a:r>
          </a:p>
          <a:p>
            <a:r>
              <a:rPr lang="en-US" sz="1400" i="1" dirty="0" smtClean="0"/>
              <a:t>    &lt;</a:t>
            </a:r>
            <a:r>
              <a:rPr lang="en-US" sz="1400" i="1" dirty="0"/>
              <a:t>/</a:t>
            </a:r>
            <a:r>
              <a:rPr lang="en-US" sz="1400" i="1" dirty="0" err="1"/>
              <a:t>rdf:Description</a:t>
            </a:r>
            <a:r>
              <a:rPr lang="en-US" sz="1400" i="1" dirty="0"/>
              <a:t>&gt;</a:t>
            </a:r>
          </a:p>
          <a:p>
            <a:r>
              <a:rPr lang="en-US" sz="1400" i="1" dirty="0"/>
              <a:t>&lt;/</a:t>
            </a:r>
            <a:r>
              <a:rPr lang="en-US" sz="1400" i="1" dirty="0" err="1"/>
              <a:t>rdf:RDF</a:t>
            </a:r>
            <a:r>
              <a:rPr lang="en-US" sz="1400" i="1" dirty="0"/>
              <a:t>&gt;</a:t>
            </a:r>
          </a:p>
        </p:txBody>
      </p:sp>
      <p:sp>
        <p:nvSpPr>
          <p:cNvPr id="27650" name="AutoShape 2" descr="Αποτέλεσμα εικόνας για rd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27652" name="AutoShape 4" descr="Αποτέλεσμα εικόνας για rd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pic>
        <p:nvPicPr>
          <p:cNvPr id="9" name="8 - Εικόνα" descr="pic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0" y="4114800"/>
            <a:ext cx="895350" cy="971550"/>
          </a:xfrm>
          <a:prstGeom prst="rect">
            <a:avLst/>
          </a:prstGeom>
        </p:spPr>
      </p:pic>
      <p:sp>
        <p:nvSpPr>
          <p:cNvPr id="11" name="5 - Αριστερό άγκιστρο"/>
          <p:cNvSpPr>
            <a:spLocks/>
          </p:cNvSpPr>
          <p:nvPr/>
        </p:nvSpPr>
        <p:spPr bwMode="auto">
          <a:xfrm>
            <a:off x="1331913" y="2205038"/>
            <a:ext cx="431800" cy="1368425"/>
          </a:xfrm>
          <a:prstGeom prst="leftBrace">
            <a:avLst>
              <a:gd name="adj1" fmla="val 9591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619125" y="2735263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3" name="12 - Αριστερό άγκιστρο"/>
          <p:cNvSpPr>
            <a:spLocks/>
          </p:cNvSpPr>
          <p:nvPr/>
        </p:nvSpPr>
        <p:spPr bwMode="auto">
          <a:xfrm>
            <a:off x="1403350" y="1557338"/>
            <a:ext cx="431800" cy="576262"/>
          </a:xfrm>
          <a:prstGeom prst="leftBrace">
            <a:avLst>
              <a:gd name="adj1" fmla="val 95921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01613" y="1700213"/>
            <a:ext cx="1376362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Metadata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5" name="14 - Βέλος προς τα κάτω"/>
          <p:cNvSpPr>
            <a:spLocks noChangeArrowheads="1"/>
          </p:cNvSpPr>
          <p:nvPr/>
        </p:nvSpPr>
        <p:spPr bwMode="auto">
          <a:xfrm>
            <a:off x="827088" y="2133600"/>
            <a:ext cx="144462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6" name="12 - Δεξιό βέλος"/>
          <p:cNvSpPr>
            <a:spLocks noChangeArrowheads="1"/>
          </p:cNvSpPr>
          <p:nvPr/>
        </p:nvSpPr>
        <p:spPr bwMode="auto">
          <a:xfrm rot="10800000">
            <a:off x="8101013" y="2708275"/>
            <a:ext cx="647700" cy="288925"/>
          </a:xfrm>
          <a:prstGeom prst="rightArrow">
            <a:avLst>
              <a:gd name="adj1" fmla="val 50000"/>
              <a:gd name="adj2" fmla="val 49817"/>
            </a:avLst>
          </a:prstGeom>
          <a:solidFill>
            <a:srgbClr val="99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8172450" y="2420938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6600"/>
                </a:solidFill>
                <a:latin typeface="Courier New" pitchFamily="49" charset="0"/>
                <a:ea typeface="MS PGothic" pitchFamily="34" charset="-128"/>
                <a:cs typeface="+mn-cs"/>
              </a:rPr>
              <a:t>book</a:t>
            </a:r>
            <a:endParaRPr kumimoji="1" lang="el-GR" sz="1600" b="1" kern="0" dirty="0">
              <a:solidFill>
                <a:srgbClr val="006600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1219200" y="1066800"/>
            <a:ext cx="1600200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b="1" kern="0" dirty="0" smtClean="0">
                <a:solidFill>
                  <a:srgbClr val="FF0000"/>
                </a:solidFill>
                <a:latin typeface="Courier New" pitchFamily="49" charset="0"/>
                <a:ea typeface="MS PGothic" pitchFamily="34" charset="-128"/>
                <a:cs typeface="+mn-cs"/>
              </a:rPr>
              <a:t>Semantics</a:t>
            </a:r>
            <a:endParaRPr kumimoji="1" lang="el-GR" b="1" kern="0" dirty="0">
              <a:solidFill>
                <a:srgbClr val="FF0000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9" name="9 - Βέλος προς τα κάτω"/>
          <p:cNvSpPr>
            <a:spLocks noChangeArrowheads="1"/>
          </p:cNvSpPr>
          <p:nvPr/>
        </p:nvSpPr>
        <p:spPr bwMode="auto">
          <a:xfrm rot="2150086">
            <a:off x="967841" y="1226222"/>
            <a:ext cx="186697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>
              <a:solidFill>
                <a:srgbClr val="FF6600"/>
              </a:solidFill>
            </a:endParaRP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5324475" y="5105400"/>
            <a:ext cx="2438400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lang="en-US" sz="1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★ ★ ★ ★</a:t>
            </a:r>
            <a:endParaRPr kumimoji="1" lang="el-GR" sz="1600" b="1" kern="0" dirty="0"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ο δρόμος προς τα ... 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(γενικό)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aphicFrame>
        <p:nvGraphicFramePr>
          <p:cNvPr id="21" name="23 - Πίνακας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970717"/>
              </p:ext>
            </p:extLst>
          </p:nvPr>
        </p:nvGraphicFramePr>
        <p:xfrm>
          <a:off x="1835150" y="1519228"/>
          <a:ext cx="6096000" cy="2203779"/>
        </p:xfrm>
        <a:graphic>
          <a:graphicData uri="http://schemas.openxmlformats.org/drawingml/2006/table">
            <a:tbl>
              <a:tblPr/>
              <a:tblGrid>
                <a:gridCol w="679450"/>
                <a:gridCol w="1127125"/>
                <a:gridCol w="1127125"/>
                <a:gridCol w="765175"/>
                <a:gridCol w="1017588"/>
                <a:gridCol w="1379537"/>
              </a:tblGrid>
              <a:tr h="223806">
                <a:tc gridSpan="6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Book </a:t>
                      </a:r>
                      <a:r>
                        <a:rPr kumimoji="0" lang="en-US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Catalogue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8090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id 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author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title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price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publish_date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description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76276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32245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 </a:t>
                      </a: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Αναγνωστόπουλος Χρήστος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Εισαγωγή στην επεξεργασία</a:t>
                      </a:r>
                    </a:p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 εικόνας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55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01/09/2012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Το βιβλίο αυτό περιγράφει ...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076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8984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- Πίνακας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803242"/>
              </p:ext>
            </p:extLst>
          </p:nvPr>
        </p:nvGraphicFramePr>
        <p:xfrm>
          <a:off x="1835150" y="1557338"/>
          <a:ext cx="6096000" cy="2214572"/>
        </p:xfrm>
        <a:graphic>
          <a:graphicData uri="http://schemas.openxmlformats.org/drawingml/2006/table">
            <a:tbl>
              <a:tblPr/>
              <a:tblGrid>
                <a:gridCol w="679450"/>
                <a:gridCol w="1127125"/>
                <a:gridCol w="1127125"/>
                <a:gridCol w="1098550"/>
                <a:gridCol w="914400"/>
                <a:gridCol w="1149350"/>
              </a:tblGrid>
              <a:tr h="223806">
                <a:tc gridSpan="6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Author Catalogue</a:t>
                      </a:r>
                      <a:endParaRPr kumimoji="0" lang="en-US" sz="1400" b="1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8090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name 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surname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institution 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Book title1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Book title2 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Book title3 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474593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Χρήστος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Αναγνωστόπουλος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Πανεπιστήμιο Αιγαίου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000" b="1" dirty="0" smtClean="0">
                          <a:solidFill>
                            <a:srgbClr val="0066FF"/>
                          </a:solidFill>
                        </a:rPr>
                        <a:t>Εισαγωγή στην επεξεργασία εικόνας</a:t>
                      </a:r>
                      <a:endParaRPr lang="en-US" sz="1000" dirty="0" smtClean="0"/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…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…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076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5 - Αριστερό άγκιστρο"/>
          <p:cNvSpPr>
            <a:spLocks/>
          </p:cNvSpPr>
          <p:nvPr/>
        </p:nvSpPr>
        <p:spPr bwMode="auto">
          <a:xfrm>
            <a:off x="1331913" y="2205038"/>
            <a:ext cx="431800" cy="1368425"/>
          </a:xfrm>
          <a:prstGeom prst="leftBrace">
            <a:avLst>
              <a:gd name="adj1" fmla="val 9591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19125" y="2735263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8" name="7 - Αριστερό άγκιστρο"/>
          <p:cNvSpPr>
            <a:spLocks/>
          </p:cNvSpPr>
          <p:nvPr/>
        </p:nvSpPr>
        <p:spPr bwMode="auto">
          <a:xfrm>
            <a:off x="1403350" y="1557338"/>
            <a:ext cx="431800" cy="576262"/>
          </a:xfrm>
          <a:prstGeom prst="leftBrace">
            <a:avLst>
              <a:gd name="adj1" fmla="val 95921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01613" y="1700213"/>
            <a:ext cx="1376362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Metadata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0" name="9 - Βέλος προς τα κάτω"/>
          <p:cNvSpPr>
            <a:spLocks noChangeArrowheads="1"/>
          </p:cNvSpPr>
          <p:nvPr/>
        </p:nvSpPr>
        <p:spPr bwMode="auto">
          <a:xfrm>
            <a:off x="827088" y="2133600"/>
            <a:ext cx="144462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2" name="12 - Δεξιό βέλος"/>
          <p:cNvSpPr>
            <a:spLocks noChangeArrowheads="1"/>
          </p:cNvSpPr>
          <p:nvPr/>
        </p:nvSpPr>
        <p:spPr bwMode="auto">
          <a:xfrm rot="10800000">
            <a:off x="8101013" y="2708275"/>
            <a:ext cx="647700" cy="288925"/>
          </a:xfrm>
          <a:prstGeom prst="rightArrow">
            <a:avLst>
              <a:gd name="adj1" fmla="val 50000"/>
              <a:gd name="adj2" fmla="val 49817"/>
            </a:avLst>
          </a:prstGeom>
          <a:solidFill>
            <a:srgbClr val="99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7924800" y="2438400"/>
            <a:ext cx="1111250" cy="2698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 smtClean="0">
                <a:solidFill>
                  <a:srgbClr val="006600"/>
                </a:solidFill>
                <a:latin typeface="Courier New" pitchFamily="49" charset="0"/>
                <a:ea typeface="MS PGothic" pitchFamily="34" charset="-128"/>
                <a:cs typeface="+mn-cs"/>
              </a:rPr>
              <a:t>author</a:t>
            </a:r>
            <a:endParaRPr kumimoji="1" lang="el-GR" sz="1600" b="1" kern="0" dirty="0">
              <a:solidFill>
                <a:srgbClr val="006600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84803" y="4953000"/>
            <a:ext cx="838200" cy="838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403" y="4800600"/>
            <a:ext cx="1015797" cy="1015797"/>
          </a:xfrm>
          <a:prstGeom prst="rect">
            <a:avLst/>
          </a:prstGeom>
        </p:spPr>
      </p:pic>
      <p:sp>
        <p:nvSpPr>
          <p:cNvPr id="26626" name="AutoShape 2" descr="data:image/jpeg;base64,/9j/4AAQSkZJRgABAQAAAQABAAD/2wCEAAkGBhQSERUUExQWFRUWGBcaGRgYFBwcGRwcGCAXFxcYFxcbGyYfGhkjGhgYHy8hIygpLC0uFh8xNTAqNSYrLCkBCQoKDgwOGg8PGiwlHSApKSwpLC8sKikpLCksKikpLCwpLCksKSwpLCksLCksLCwsKSwpKSksLCwsLCksLCwpLP/AABEIALwAeAMBIgACEQEDEQH/xAAcAAABBQEBAQAAAAAAAAAAAAAGAAMEBQcCAQj/xABEEAACAQIEAwUEBgcHAwUAAAABAhEAAwQSITEFBkETIlFhgTJxkaEHUoKxwdEUIzNCYnLwFTRjorLh4hZDUyRzktLx/8QAGQEAAgMBAAAAAAAAAAAAAAAAAQMAAgQF/8QAJxEAAgICAQQDAAEFAAAAAAAAAAECEQMSIQQiMUETMmFRBUJxgeH/2gAMAwEAAhEDEQA/ACmzzBh22ur6mPvq0wfEY9hgR5EEfEVkdeqxGo0PlXLs26GyvxlyOnz/ADqE7kmTuazOzxq+ns3X9Wn75qfZ5xxC7lW96/iIog0YeUqErPPR/ftD7LfgR+NTrPOlg7h196z9xNGyurCPD4cuYFWNngc73APT/cUN4fmGw3s3lB8zlPzirO1xJiO68jyIPzoc2Ci0PL4/8o/+P/KoWJ4cUBMggU23EHG7R8Kg4jjCfvXQftT91GTv8IkP1W8c40uGQEjMzGFWYk+Z6AVzd5itDbM3uH50L824/twhCkBM3Wfaj8qb0/xyyKM3wNx47ktvA9jOY8apQlFUXNUAAbMNfZhiTsauuXueriv2V63kfpIK/EHUUKcO4mi4W5bdu+GVrEoTkbUXCCBpmGXykA7iaplcltCZmSZ1HUknxrs5unw/G7SVeDVLHGnaND5a59xN92W8yFQJnKFj8KVBfB7Ylj7hXtcPq5x+V0hUsSb44DfiF7DCO8D49oF/M1V3LuDJg9n8I+BGlZwnDFOUy0HU7bAMfDyq7wuHH6tZAGVRJ2Hvpbik6T5ERTqwrXheEcwpEnYLc19BNOryUrglWYAeLL9x1oPxga0T2TAuPZZfHyqBcxuJffEOdQI8zln4ZvlR0dXZL5pBi/Kf1bnxX8jTD8q3BsyH1I+8VSYW0xCDNmY/vE+ZiTUocUu4Z9O+QYgucuvXw0qtP0Wtoh4mzdNw2rQDMphmkFQfqqdi3++mlQ+G4m92kS5MwQsadJYrAHxmpfL2AxD3hdRu8xIzsBkJPtS5EEkmcq6nxonThbdrbXOWSS9xkTS42ki0qjUAQM50E6axVHu3SGql5B+1xdgwDMXtjuy2rLBI1bcmQd52NEacMuHoPiKouYOEm1dAKhEuLlAAIgnUk+BNw5gJMAROlQsFzbjES2UKwAoUFR0Bgg9BpFRQt0SU2kmgvXgzdSB8ad/sUfvP8o++h/D8ev4ozdMNOXRtD1k6x1qPxiyQjqTr4gz86mlPkqpSauwqt8mWnBbLMbywHy0pJw/D2tIRfedfhNZvbS6hOW8ywQBE9Yg6Hzq84Ozui9qxLEnvMenST7qa4urTtC023TYVri8NaBIKKOsD/alQzxSzCOsg6bjbWlQjFPyFxfoGl40gEdl0j9of/rVsLuZVYCJUaTMetRGwi5Q8CYOkeR389qloO6n8opuVJP8AXyCDduP8cHF69kUtGaBt49KrBxlQSeyMkk/tOpj+HyFWx94Go1JgbidTTNrBysxJBBEEHWSehPjVsaTi7KztO0OWLwa2hAgRtM7E9YrnEX1QS20x0+OvSnEQhFBBBjqIO58abvnT2guo1JjrSo/YY+UFfAuFHFYbDut1ra22Zbi/XCkAqROUAwek9467QT8c4a1+w1tXKMYhgSI94G48qDuSuKdjmsl0COWZWVlOVtNwehHluOlF2AR0kvcDDoFVfwnp7qtbRZxjb1BfmTA28Phbdu67XLgEo5k99Bm2nYgR4CelAxxgtAIQTAG8aHWR6HMKI+YGuYq8bhChFgIuY7T3p8CR5eVVuMZO2fPlAkHw193qTVYVKVMOZKEIuL59/g7wG8GtmBHePzg/jUjidzLaY+FNcHcFWgyMx29wp7iP7NqrP7gSqHANNxUkAZfDr4QR08qIuE3y9oEiNTp61XXlXITpmaJn3RP9eFWuAeUBBnenZUlBV+CsXMrZ7jmi2x8BSpY79m3upUrG+C+RtPgHBj8SJ77EDfNB23kEVc5iQpb2sqzAj5VL4vwdLaOy9oTMmQIgkExA8vnUVjov8q/dTsri+YlccWlz+DOIQFSDt1+IqsxXCO+QCAMs7T0BNFfDuBs6i4yk2tc2VgHgeE+fjULi2DHeKJfGkAkDpqJIqYpKKafuv+lckW3f+SLh7eW3bH8P4mrTgvLFzHMbdsCAJZj7K+BPnPTfSqGwlxWt5ixDmCpnTp+NbzyfwH9Dwqgj9Y5BudYJEBZ8F2+NX+OpWUlkTjRQcv8A0O4bDw9wm/dHicqeBAUb6Hc+W1Xg5eIMAADaYMxtt7ql3+aEXPKN3GdTqN0e3bJjwm4D6axImc3ElU2wwI7RiqnpsWE+ExEbyatKCfkiWSK4B7jP0fWrqg2z2VwDoJUxoMwGx03HwNY7zTy49nEsl5SrZQRB0I8QeoifhW82uPq5AylZNyJ/wXCPPxketV3OvLwxWHzhFa6glARuDuhgg69Nd6GqTtEuS7ZGP8Mw4RAB1gnTqQK64ima2w8a4w/GrRITsoMxoSJPnI36b9KlX8jqVK3Fnwyn8aRlT+TaqH4nHXWwWw3CZdJIIbUzppoTRDw20FtgAQP6n511ZwNoFf1jLAI1tGdYmNYnSrD9AQELacsOmeM09dhEVbNJSikv5KYouMiBjh+raN4pU7xGwUVgfClS8fCHuKkaJw/GcPcgobYPg8j5PpVovAMNObsbRJ65AfvkVW4rgtm57dtSfECD8RQVxLPYxaWMLcuW89y2mjnTNBfTYwPEGuhPptFZx8XU/I65CPmPglnNcYIEaBqhKHp9UgH1oc/QGHs3rg8mhh8xPzrQeK8Ia5mKkS3Q/nQ1iOBXk3QkeK6/dXPmnZ0oSjRN5E4G73DdvZHS2RkhCCX3kgkjQa6dSKIOZuaThTbHZu8uDouyjefj0oc4Bx5sKXBBIYbHSGGxPl0P+1OcWxV2/bBZjcEyMqjKD1EDUfOnQfbx5FTXdz4DIcOsOs9mCGJJ0MyxVmnXqyKfsivLuGt/+Jj3g3X2gZB33mveXL2fC2id8sH7On4VYzThblJewX4zi1tWW7O1kYyAT4uZPXqdT4wKnct8c/SLIn207j+EgAz6gg+tU/PuCFxUQyQXmAxE6HQ5SJGm1McJ4tb4fZFoLbVDLDIIObc5vrTtPu9K3yF8rnyCX0kcHs2cZmVWZnXNlUEwSTM6wJ31oeR3iFtZR/Hc/AZjVvxPiLX7rXH3Y/AdB6CotIlK2PjGkROyvHd0X+VJ+bH8Kcw3DQzrnuXG1+vl/wBMVNw+De4YRGb3AmrfDcr3ki5cUIoI0JGY+UCq8luC65V5bwxssDYQjP1EnZdzufWlQVxXFF7jR7IMAdIGlKgslCZK2aPYxiOuZWVh4gz8fCgblkfpHFlc7WxcunyJ7q/eBVfwOz2loFrvZXpYQwKgjYd4bSPSiTkrhNzDXb9y4q9/IqwwPdEk6jxOX4V08ubZUYcPT6NtB7NKai2+IKd9KkLcB21rIaGmji/hlf2lDe8VAucJS2C9vunwnun0qzzVX8cvZbJbYKQWPkNT91BquS0bbomcrXMouWy0mQ0T9beB0Eqaurt4KJOgrDMJz9bBBu2S8gSZUkGWJgEa7+Ip7Gc/4eDkstPmtsfPWmxhKuTRPpsm3CNE4xjw7lkKsFEaEHU+YnofnQnc5exN9pgBdIJMCPIb0J8E5va5ibaBMoZnnXXvLA6dI+dbDw1StpA24H/5PnSpRltTKzh8aT9g3hOQB/3Lnoo/E1dYTlfD29rYY+Ld779KtM1LNUUUIc2xIoAgAAeAFVPMNyFUe8/CPzq1a4BvUDHtbcQ0mPDz3oSXAYcOzKbGHe42VFLMegEnzpVoFnhVq3dS5aXsyi5QAdDMyW0knWlSdEMplPe4NgrRm6wMbK77fYGp9a5v86Ye2MtpSwGwChV+f4CgtMGx6R76fTh46mjLJfkesdFti+ebzewqoPdmPxOnyqz5FxGIu4ntLhuNbyOMxnJPQeE0OpYUbCtD5K/uo/nepje0iuVaxCGaFfpLxpt4Bwu7siehMn5Ciegn6WMRGEtr9a6PTKrH8h61siuRGBXkiv0yiuXIjWuqYuDM0dBvWg77Z3wq4f0i03XtbZ/zLX0pNfNXDtL9v/3E/wBQr6TpOQ5HWeUdTSmuKVLowgxz1wi9fW0bAJKF5hoOuWI1HgaBbXMGKtado2nRu999bFWR3dz7zWfL28mvB3KibhufLo9u2je4lT+I+VeVWPhlPSvaVuO0HKVKlShgqPeTP7sP52oCo75NP/pvttT8H2EdR9C/rO/pcxH93Tp+sb4ZFH3mtBzVl30rXycTaXotqfVmafkB8K6EVyK6RXlQC5u/HiK7VYpjEGCDT6TGu9NO2vJGsXctxW3yuDHuM19KV80XBDH4/jX0pmpcjk9b5X+zulXGalmqlGA7rJ7m595rVc1ZVc3PvNZeo9GvpvZzSpUqyGsVdJl1LEiPDc/H4+leATUtcJ2EX8RaZrQBXJmCsWeArCZ9kAnUdabi+ybVoXkTcdU6bObOHQgEEtOxLQPGNBvV/wAD4t2KZIzrJMrLET7gfn8aaxnLFywbVy1ke2zqy6qykgGFbvDWB0JHdqyfD466AGuW7Y8oUxtoQGMetdl5MNdsOTj/AB5b7p8F1h8QHUMJhhIkQfUHagPnrlXEX7/apkZcoULMERvJOhkn50RcMwvYsF/Shck+wO9/N3pMb+Aqv5m5wbCX1Tsw6lA3tFTJLA6wQRoOnrWaUmo2jZgn8eS0AqciYtmgWhIBPtr5Dx8xUpfo6xkEsqLEaG4CTOnSfnRbyrzqMbirltbJQW7ZJYtOuZQF0XSZJ3/dq15q40cLY7QILnfUZS2Xfzg6+lGMpONvyapdbPakZqfo0xbN/wBsSerH8q2O1IUTvAn39aAE+k5XuWrf6NdBe4ijvIRJIHQz1n0o+mhjcpLuM/U5d2hzNSzU3NKaZRlsczVl15YYg6amtNmouL4Zbue0gPprSM2Jz8DsWVQM5pUVYzk4b22jyNKsbwzXo2LPB+y2wnCbVod1RPid/j0qvwvLmFu3mDM905SewN39YrSCGtliA4jP5jTxq1dM7qhYID1bagfmLlfFDEOy2bjLmJV1BEjQgqQZByxtXQm/jVJcCemwrO5bSrjgvjZwom3ax13DkGSl5MuVoI6AFTBIn79KreKcusbbXTirV9UBZsuILEDxyEAem9C3EsNipZrwuZn1ZnUgtlAWSTvoAKi2iqhiYMaxOvmNDS5zhXCY+H9KlP7SSQZ8m8Uvj9rJtFZRIAXLJlgdwcwgE797w0rPpEIa5ZfqUZSJ+q0j/Wf6FHXDQMPa7R1jEXQCF/dtoNLaZdoRdAOpzdDQB9It2BbbrF0+89wj5zTp8xMbfeT/AKKMAAmIv9blzIDP7tsa6fzE/Cr7nu1mwNz+Eo3wYfnS5HsBOH4YDrbDa+LSx++p3HLHaYa8kAk22ifECR8wKtr20Jvusybluxn4lhF8GZz9kT+FbVNZLyBYDcSVj+5Zdh6nJ+NavmoYl2hyfY7mlNcZqWamULO5pTXGalmqUQ7mlXGalUogy4BEGu8NjbtrRWzL9RtR/t6RTOalmpmoLLY8yALphxPvET6LMR/XWq5eN3f3kR9/atjSfCms1LNQ0QdmRntuxLNudyazXnzEh7zKO9lAQAHdj0H2jHpWicYxDJbZlBOVSYHiKyC5ce7cC2yrXHcFYMnNObMQBEA6mk5fSG4/bNlweICW0WIyqqwAI0AEDy0pri3GVtWbjwTlUwPM6CfKSKazUxj0zWri6mUYQN9QdvPwpruha8gJydjRYxttmPddeyJPTNBUz5sAPWtZDzWL8TwDWYWCDlVhtIJE9T0YfKtE5a4+mIAysBcCguhOo2nTqJO401pOF/2sZlXtBJmpZqbzUs1aaE2OZqWam81LNUoljmalTealUoll9/0j/i/5P+VVVyxZAaL+YoHLKtuWUW2COWUPIgnruAYo4qK3DLZBBQQVuLHlcINwepANJ3kM1QKXsAqGGa4vca5rYOioJYnv9JGn8QrqxgLT2zcF45Rmn9VPsxoCGIJMgAAySY3mizEYJHnMoMq6fZeMw9xyj4V1dwysVLCcpkanQ6GY8dP6mpvImqA7G4WzaMPfjUj9npoFLGS+oXMsxJ12qPc5ewlmbmZEL55ZbAUsUcW2k5hrnfqdZo0bhlsiCggrcWPK4Qbg+0QDXv8AZ9vMWyCSwYnrI2PpJ+J8aG7JqgLHCrJgi4+VkZ8/ZSmVIzktn2UkA+/rTK4XDHL+vJzEiAgMFck7PqYdTAkmdqOW4ZbIgoIK3FjyuEG4PtEA0rvDLbFiUBLqytvqGCqwPvCKPSpuw6oEV5ZsXWuJPaG1uDZDajoAXmTrEgTGlMtwnCWIYXEt5pGYWAshYLGcwkKWAI3mRGhozt8Nthi4BzEzJdj1kgSdAT0Gmg8BXrcMtkQUEZbi+lwg3B9ogGpsyUgT/RrM5Vv5m7wyrblpVghBGfQ5jpO8Hwpy1w22zAC62pieyMBvqMc2jeVE1zhNogAptmiCQRnYO0EGQSwBkeFc/wBjWpBybCNGYeU6HVv4t/OjvIGqBs8NTX9Y5gwCLJhiDlIQ5tSDp6VzawVpmCi8cxYLBstMkT9aNIg+BgdRJM3B7Rzdz2t+8dNZOXXuSdTliTTlrhltRogHeDdfaUQD74qbyJqim/6R/wAX/J/ypUR0qm8iao//2Q=="/>
          <p:cNvSpPr>
            <a:spLocks noChangeAspect="1" noChangeArrowheads="1"/>
          </p:cNvSpPr>
          <p:nvPr/>
        </p:nvSpPr>
        <p:spPr bwMode="auto">
          <a:xfrm>
            <a:off x="155575" y="-1074738"/>
            <a:ext cx="1428750" cy="22383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pic>
        <p:nvPicPr>
          <p:cNvPr id="16" name="15 - Εικόνα" descr="pic7.jpg"/>
          <p:cNvPicPr>
            <a:picLocks noChangeAspect="1"/>
          </p:cNvPicPr>
          <p:nvPr/>
        </p:nvPicPr>
        <p:blipFill>
          <a:blip r:embed="rId4" cstate="print"/>
          <a:srcRect r="24667" b="4255"/>
          <a:stretch>
            <a:fillRect/>
          </a:stretch>
        </p:blipFill>
        <p:spPr>
          <a:xfrm>
            <a:off x="1143000" y="4191000"/>
            <a:ext cx="1076325" cy="2143125"/>
          </a:xfrm>
          <a:prstGeom prst="rect">
            <a:avLst/>
          </a:prstGeom>
        </p:spPr>
      </p:pic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4457700" y="5781675"/>
            <a:ext cx="2438400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lang="en-US" sz="1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★ ★ ★</a:t>
            </a:r>
            <a:endParaRPr kumimoji="1" lang="el-GR" sz="1600" b="1" kern="0" dirty="0"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3486150" y="5791200"/>
            <a:ext cx="1381125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lang="en-US" sz="1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★ ★</a:t>
            </a:r>
            <a:endParaRPr kumimoji="1" lang="el-GR" sz="1600" b="1" kern="0" dirty="0"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20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ο δρόμος προς τα ... 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(γενικό)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734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5 - Αριστερό άγκιστρο"/>
          <p:cNvSpPr>
            <a:spLocks/>
          </p:cNvSpPr>
          <p:nvPr/>
        </p:nvSpPr>
        <p:spPr bwMode="auto">
          <a:xfrm>
            <a:off x="1331913" y="2205038"/>
            <a:ext cx="431800" cy="1368425"/>
          </a:xfrm>
          <a:prstGeom prst="leftBrace">
            <a:avLst>
              <a:gd name="adj1" fmla="val 9591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19125" y="2735263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8" name="7 - Αριστερό άγκιστρο"/>
          <p:cNvSpPr>
            <a:spLocks/>
          </p:cNvSpPr>
          <p:nvPr/>
        </p:nvSpPr>
        <p:spPr bwMode="auto">
          <a:xfrm>
            <a:off x="1403350" y="1557338"/>
            <a:ext cx="431800" cy="576262"/>
          </a:xfrm>
          <a:prstGeom prst="leftBrace">
            <a:avLst>
              <a:gd name="adj1" fmla="val 95921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01613" y="1700213"/>
            <a:ext cx="1376362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Metadata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0" name="9 - Βέλος προς τα κάτω"/>
          <p:cNvSpPr>
            <a:spLocks noChangeArrowheads="1"/>
          </p:cNvSpPr>
          <p:nvPr/>
        </p:nvSpPr>
        <p:spPr bwMode="auto">
          <a:xfrm>
            <a:off x="827088" y="2133600"/>
            <a:ext cx="144462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1" name="10 - Ορθογώνιο"/>
          <p:cNvSpPr>
            <a:spLocks noChangeArrowheads="1"/>
          </p:cNvSpPr>
          <p:nvPr/>
        </p:nvSpPr>
        <p:spPr bwMode="auto">
          <a:xfrm>
            <a:off x="395288" y="4280118"/>
            <a:ext cx="820896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600" dirty="0" smtClean="0"/>
              <a:t>author</a:t>
            </a:r>
            <a:endParaRPr lang="el-GR" sz="1600" dirty="0" smtClean="0"/>
          </a:p>
          <a:p>
            <a:r>
              <a:rPr lang="en-US" sz="1600" dirty="0" smtClean="0"/>
              <a:t>	</a:t>
            </a:r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hasName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: </a:t>
            </a:r>
            <a:r>
              <a:rPr lang="el-GR" sz="1600" dirty="0" smtClean="0">
                <a:solidFill>
                  <a:srgbClr val="0066FF"/>
                </a:solidFill>
              </a:rPr>
              <a:t>Χρήστος</a:t>
            </a:r>
            <a:endParaRPr lang="en-US" sz="1600" dirty="0"/>
          </a:p>
          <a:p>
            <a:pPr algn="l"/>
            <a:r>
              <a:rPr lang="en-US" sz="1600" dirty="0" smtClean="0"/>
              <a:t>	</a:t>
            </a:r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hasSurname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: </a:t>
            </a:r>
            <a:r>
              <a:rPr lang="el-GR" sz="1600" dirty="0" smtClean="0">
                <a:solidFill>
                  <a:srgbClr val="0066FF"/>
                </a:solidFill>
              </a:rPr>
              <a:t>Αναγνωστόπουλος</a:t>
            </a:r>
            <a:r>
              <a:rPr lang="en-US" sz="1600" dirty="0" smtClean="0">
                <a:solidFill>
                  <a:srgbClr val="0066FF"/>
                </a:solidFill>
              </a:rPr>
              <a:t> </a:t>
            </a:r>
          </a:p>
          <a:p>
            <a:pPr lvl="0"/>
            <a:r>
              <a:rPr lang="en-US" sz="1600" dirty="0" smtClean="0"/>
              <a:t>	</a:t>
            </a:r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worksFor</a:t>
            </a:r>
            <a:r>
              <a:rPr lang="en-US" sz="1600" dirty="0" smtClean="0"/>
              <a:t>: </a:t>
            </a:r>
            <a:r>
              <a:rPr lang="el-GR" sz="1600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Πανεπιστήμιο Αιγαίου</a:t>
            </a:r>
            <a:endParaRPr lang="en-US" sz="1600" dirty="0" smtClean="0">
              <a:solidFill>
                <a:srgbClr val="0066FF"/>
              </a:solidFill>
              <a:latin typeface="Calibri" charset="0"/>
              <a:ea typeface="MS PGothic" charset="0"/>
              <a:cs typeface="MS PGothic" charset="0"/>
            </a:endParaRPr>
          </a:p>
          <a:p>
            <a:pPr lvl="0"/>
            <a:r>
              <a:rPr lang="en-US" sz="1600" dirty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	</a:t>
            </a:r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isAuthorOf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: </a:t>
            </a:r>
            <a:r>
              <a:rPr lang="el-GR" sz="1600" dirty="0">
                <a:solidFill>
                  <a:srgbClr val="0066FF"/>
                </a:solidFill>
              </a:rPr>
              <a:t>Εισαγωγή </a:t>
            </a:r>
            <a:r>
              <a:rPr lang="el-GR" sz="1600" dirty="0" smtClean="0">
                <a:solidFill>
                  <a:srgbClr val="0066FF"/>
                </a:solidFill>
              </a:rPr>
              <a:t>στην επεξεργασία εικόνας</a:t>
            </a:r>
            <a:endParaRPr lang="en-US" sz="1600" dirty="0" smtClean="0"/>
          </a:p>
        </p:txBody>
      </p:sp>
      <p:sp>
        <p:nvSpPr>
          <p:cNvPr id="12" name="12 - Δεξιό βέλος"/>
          <p:cNvSpPr>
            <a:spLocks noChangeArrowheads="1"/>
          </p:cNvSpPr>
          <p:nvPr/>
        </p:nvSpPr>
        <p:spPr bwMode="auto">
          <a:xfrm rot="10800000">
            <a:off x="8101013" y="2708275"/>
            <a:ext cx="647700" cy="288925"/>
          </a:xfrm>
          <a:prstGeom prst="rightArrow">
            <a:avLst>
              <a:gd name="adj1" fmla="val 50000"/>
              <a:gd name="adj2" fmla="val 49817"/>
            </a:avLst>
          </a:prstGeom>
          <a:solidFill>
            <a:srgbClr val="99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7924800" y="2438400"/>
            <a:ext cx="1111250" cy="2698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 smtClean="0">
                <a:solidFill>
                  <a:srgbClr val="006600"/>
                </a:solidFill>
                <a:latin typeface="Courier New" pitchFamily="49" charset="0"/>
                <a:ea typeface="MS PGothic" pitchFamily="34" charset="-128"/>
                <a:cs typeface="+mn-cs"/>
              </a:rPr>
              <a:t>author</a:t>
            </a:r>
            <a:endParaRPr kumimoji="1" lang="el-GR" sz="1600" b="1" kern="0" dirty="0">
              <a:solidFill>
                <a:srgbClr val="006600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219200" y="1066800"/>
            <a:ext cx="1600200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b="1" kern="0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  <a:cs typeface="+mn-cs"/>
              </a:rPr>
              <a:t>Semantics</a:t>
            </a:r>
            <a:endParaRPr kumimoji="1" lang="el-GR" b="1" kern="0" dirty="0">
              <a:solidFill>
                <a:schemeClr val="accent3">
                  <a:lumMod val="50000"/>
                </a:schemeClr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5" name="9 - Βέλος προς τα κάτω"/>
          <p:cNvSpPr>
            <a:spLocks noChangeArrowheads="1"/>
          </p:cNvSpPr>
          <p:nvPr/>
        </p:nvSpPr>
        <p:spPr bwMode="auto">
          <a:xfrm rot="2150086">
            <a:off x="967841" y="1226222"/>
            <a:ext cx="186697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>
              <a:solidFill>
                <a:srgbClr val="FF6600"/>
              </a:solidFill>
            </a:endParaRPr>
          </a:p>
        </p:txBody>
      </p:sp>
      <p:sp>
        <p:nvSpPr>
          <p:cNvPr id="18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ο δρόμος προς τα ... 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(γενικό)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aphicFrame>
        <p:nvGraphicFramePr>
          <p:cNvPr id="16" name="3 - Πίνακας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265859"/>
              </p:ext>
            </p:extLst>
          </p:nvPr>
        </p:nvGraphicFramePr>
        <p:xfrm>
          <a:off x="1835150" y="1557338"/>
          <a:ext cx="6096000" cy="2214572"/>
        </p:xfrm>
        <a:graphic>
          <a:graphicData uri="http://schemas.openxmlformats.org/drawingml/2006/table">
            <a:tbl>
              <a:tblPr/>
              <a:tblGrid>
                <a:gridCol w="679450"/>
                <a:gridCol w="1127125"/>
                <a:gridCol w="1127125"/>
                <a:gridCol w="1098550"/>
                <a:gridCol w="914400"/>
                <a:gridCol w="1149350"/>
              </a:tblGrid>
              <a:tr h="223806">
                <a:tc gridSpan="6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Author Catalogue</a:t>
                      </a:r>
                      <a:endParaRPr kumimoji="0" lang="en-US" sz="1400" b="1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8090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name 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surname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institution 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Book title1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Book title2 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Book title3 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474593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Χρήστος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Αναγνωστόπουλος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Πανεπιστήμιο Αιγαίου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000" b="1" dirty="0" smtClean="0">
                          <a:solidFill>
                            <a:srgbClr val="0066FF"/>
                          </a:solidFill>
                        </a:rPr>
                        <a:t>Εισαγωγή στην επεξεργασία εικόνας</a:t>
                      </a:r>
                      <a:endParaRPr lang="en-US" sz="1000" dirty="0" smtClean="0"/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…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…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076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6677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7696200" y="490538"/>
            <a:ext cx="762000" cy="304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none" anchor="ctr"/>
          <a:lstStyle/>
          <a:p>
            <a:endParaRPr lang="el-GR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7696200" y="1905000"/>
            <a:ext cx="762000" cy="304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wrap="none" anchor="ctr"/>
          <a:lstStyle/>
          <a:p>
            <a:endParaRPr lang="el-GR"/>
          </a:p>
        </p:txBody>
      </p:sp>
      <p:sp>
        <p:nvSpPr>
          <p:cNvPr id="20" name="Line 8"/>
          <p:cNvSpPr>
            <a:spLocks noChangeShapeType="1"/>
          </p:cNvSpPr>
          <p:nvPr/>
        </p:nvSpPr>
        <p:spPr bwMode="auto">
          <a:xfrm>
            <a:off x="8077200" y="838200"/>
            <a:ext cx="0" cy="1066800"/>
          </a:xfrm>
          <a:prstGeom prst="line">
            <a:avLst/>
          </a:prstGeom>
          <a:noFill/>
          <a:ln w="635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Text Box 9"/>
          <p:cNvSpPr txBox="1">
            <a:spLocks noChangeArrowheads="1"/>
          </p:cNvSpPr>
          <p:nvPr/>
        </p:nvSpPr>
        <p:spPr bwMode="auto">
          <a:xfrm>
            <a:off x="8001000" y="762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i="1" dirty="0"/>
              <a:t>subject</a:t>
            </a:r>
            <a:endParaRPr lang="el-GR" b="0" i="1" dirty="0"/>
          </a:p>
        </p:txBody>
      </p:sp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6934200" y="1143000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i="1"/>
              <a:t>predicate</a:t>
            </a:r>
            <a:endParaRPr lang="el-GR" b="0" i="1"/>
          </a:p>
        </p:txBody>
      </p:sp>
      <p:sp>
        <p:nvSpPr>
          <p:cNvPr id="23" name="Text Box 11"/>
          <p:cNvSpPr txBox="1">
            <a:spLocks noChangeArrowheads="1"/>
          </p:cNvSpPr>
          <p:nvPr/>
        </p:nvSpPr>
        <p:spPr bwMode="auto">
          <a:xfrm>
            <a:off x="7772400" y="22098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i="1" dirty="0"/>
              <a:t>object</a:t>
            </a:r>
            <a:endParaRPr lang="el-GR" b="0" i="1" dirty="0"/>
          </a:p>
        </p:txBody>
      </p:sp>
      <p:sp>
        <p:nvSpPr>
          <p:cNvPr id="7" name="Rectangle 6"/>
          <p:cNvSpPr/>
          <p:nvPr/>
        </p:nvSpPr>
        <p:spPr>
          <a:xfrm>
            <a:off x="152400" y="381000"/>
            <a:ext cx="7086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author</a:t>
            </a:r>
            <a:endParaRPr lang="el-GR" sz="2400" b="1" dirty="0">
              <a:solidFill>
                <a:srgbClr val="FF0000"/>
              </a:solidFill>
            </a:endParaRPr>
          </a:p>
          <a:p>
            <a:r>
              <a:rPr lang="en-US" b="1" dirty="0"/>
              <a:t>	</a:t>
            </a:r>
            <a:r>
              <a:rPr lang="en-US" b="1" dirty="0" err="1" smtClean="0">
                <a:solidFill>
                  <a:srgbClr val="008000"/>
                </a:solidFill>
              </a:rPr>
              <a:t>hasName</a:t>
            </a:r>
            <a:r>
              <a:rPr lang="en-US" b="1" dirty="0">
                <a:solidFill>
                  <a:srgbClr val="008000"/>
                </a:solidFill>
              </a:rPr>
              <a:t>: </a:t>
            </a:r>
            <a:r>
              <a:rPr lang="el-GR" b="1" dirty="0" smtClean="0">
                <a:solidFill>
                  <a:srgbClr val="0000FF"/>
                </a:solidFill>
              </a:rPr>
              <a:t>Χρήστος</a:t>
            </a:r>
            <a:endParaRPr lang="en-US" b="1" dirty="0">
              <a:solidFill>
                <a:srgbClr val="0000FF"/>
              </a:solidFill>
            </a:endParaRPr>
          </a:p>
          <a:p>
            <a:r>
              <a:rPr lang="en-US" b="1" dirty="0">
                <a:solidFill>
                  <a:srgbClr val="008000"/>
                </a:solidFill>
              </a:rPr>
              <a:t>	</a:t>
            </a:r>
            <a:r>
              <a:rPr lang="en-US" b="1" dirty="0" err="1">
                <a:solidFill>
                  <a:srgbClr val="008000"/>
                </a:solidFill>
              </a:rPr>
              <a:t>hasSurname</a:t>
            </a:r>
            <a:r>
              <a:rPr lang="en-US" b="1" dirty="0" smtClean="0">
                <a:solidFill>
                  <a:srgbClr val="008000"/>
                </a:solidFill>
              </a:rPr>
              <a:t>: </a:t>
            </a:r>
            <a:r>
              <a:rPr lang="el-GR" b="1" dirty="0" smtClean="0">
                <a:solidFill>
                  <a:srgbClr val="0000FF"/>
                </a:solidFill>
              </a:rPr>
              <a:t>Αναγνωστόπουλος</a:t>
            </a:r>
            <a:r>
              <a:rPr lang="en-US" b="1" dirty="0" smtClean="0">
                <a:solidFill>
                  <a:srgbClr val="0000FF"/>
                </a:solidFill>
              </a:rPr>
              <a:t> </a:t>
            </a:r>
            <a:endParaRPr lang="en-US" b="1" dirty="0">
              <a:solidFill>
                <a:srgbClr val="0000FF"/>
              </a:solidFill>
            </a:endParaRPr>
          </a:p>
          <a:p>
            <a:r>
              <a:rPr lang="en-US" b="1" dirty="0">
                <a:solidFill>
                  <a:srgbClr val="008000"/>
                </a:solidFill>
              </a:rPr>
              <a:t>	</a:t>
            </a:r>
            <a:r>
              <a:rPr lang="en-US" b="1" dirty="0" err="1" smtClean="0">
                <a:solidFill>
                  <a:srgbClr val="008000"/>
                </a:solidFill>
              </a:rPr>
              <a:t>worksFor</a:t>
            </a:r>
            <a:r>
              <a:rPr lang="en-US" b="1" dirty="0" smtClean="0">
                <a:solidFill>
                  <a:srgbClr val="008000"/>
                </a:solidFill>
              </a:rPr>
              <a:t>: </a:t>
            </a:r>
            <a:r>
              <a:rPr lang="el-GR" b="1" dirty="0" smtClean="0">
                <a:solidFill>
                  <a:srgbClr val="0000FF"/>
                </a:solidFill>
              </a:rPr>
              <a:t>Πανεπιστήμιο Αιγαίου</a:t>
            </a:r>
            <a:endParaRPr lang="en-US" b="1" dirty="0">
              <a:solidFill>
                <a:srgbClr val="0000FF"/>
              </a:solidFill>
            </a:endParaRPr>
          </a:p>
          <a:p>
            <a:r>
              <a:rPr lang="en-US" b="1" dirty="0">
                <a:solidFill>
                  <a:srgbClr val="008000"/>
                </a:solidFill>
              </a:rPr>
              <a:t>	</a:t>
            </a:r>
            <a:r>
              <a:rPr lang="en-US" b="1" dirty="0" err="1">
                <a:solidFill>
                  <a:srgbClr val="008000"/>
                </a:solidFill>
              </a:rPr>
              <a:t>isAuthorOf</a:t>
            </a:r>
            <a:r>
              <a:rPr lang="en-US" b="1" dirty="0">
                <a:solidFill>
                  <a:srgbClr val="008000"/>
                </a:solidFill>
              </a:rPr>
              <a:t>: </a:t>
            </a:r>
            <a:r>
              <a:rPr lang="el-GR" b="1" dirty="0">
                <a:solidFill>
                  <a:srgbClr val="0000FF"/>
                </a:solidFill>
              </a:rPr>
              <a:t>Εισαγωγή </a:t>
            </a:r>
            <a:r>
              <a:rPr lang="el-GR" b="1" dirty="0" smtClean="0">
                <a:solidFill>
                  <a:srgbClr val="0000FF"/>
                </a:solidFill>
              </a:rPr>
              <a:t>στην επεξεργασία εικόνας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352800" y="4343400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905000" y="3048000"/>
            <a:ext cx="160020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209800" y="3098800"/>
            <a:ext cx="994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00FF"/>
                </a:solidFill>
              </a:rPr>
              <a:t>Χρήστος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648200" y="2819400"/>
            <a:ext cx="251460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940300" y="2857500"/>
            <a:ext cx="2006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00FF"/>
                </a:solidFill>
              </a:rPr>
              <a:t>Αναγνωστόπουλος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172200" y="5283200"/>
            <a:ext cx="23619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00FF"/>
                </a:solidFill>
              </a:rPr>
              <a:t>Πανεπιστήμιο Αιγαίου</a:t>
            </a:r>
            <a:endParaRPr lang="en-US" b="1" dirty="0">
              <a:solidFill>
                <a:srgbClr val="0000FF"/>
              </a:solidFill>
            </a:endParaRPr>
          </a:p>
          <a:p>
            <a:endParaRPr lang="en-US" b="1" dirty="0"/>
          </a:p>
        </p:txBody>
      </p:sp>
      <p:sp>
        <p:nvSpPr>
          <p:cNvPr id="37" name="Rectangle 36"/>
          <p:cNvSpPr/>
          <p:nvPr/>
        </p:nvSpPr>
        <p:spPr>
          <a:xfrm>
            <a:off x="6248400" y="5261264"/>
            <a:ext cx="22098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886200" y="4508500"/>
            <a:ext cx="832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author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41" name="Line 8"/>
          <p:cNvSpPr>
            <a:spLocks noChangeShapeType="1"/>
          </p:cNvSpPr>
          <p:nvPr/>
        </p:nvSpPr>
        <p:spPr bwMode="auto">
          <a:xfrm flipH="1">
            <a:off x="3505200" y="5029200"/>
            <a:ext cx="609600" cy="10668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5105400" y="3276600"/>
            <a:ext cx="1219200" cy="12192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8"/>
          <p:cNvSpPr>
            <a:spLocks noChangeShapeType="1"/>
          </p:cNvSpPr>
          <p:nvPr/>
        </p:nvSpPr>
        <p:spPr bwMode="auto">
          <a:xfrm flipH="1" flipV="1">
            <a:off x="2667000" y="3505200"/>
            <a:ext cx="927100" cy="9525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8"/>
          <p:cNvSpPr>
            <a:spLocks noChangeShapeType="1"/>
          </p:cNvSpPr>
          <p:nvPr/>
        </p:nvSpPr>
        <p:spPr bwMode="auto">
          <a:xfrm>
            <a:off x="5118100" y="4864100"/>
            <a:ext cx="1130300" cy="5461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590800" y="5257800"/>
            <a:ext cx="1236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isAuthorOf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981200" y="3733800"/>
            <a:ext cx="1084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hasName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464845" y="4648200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worksFor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43400" y="3581400"/>
            <a:ext cx="1371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hasSurname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935595" y="6096000"/>
            <a:ext cx="3719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00FF"/>
                </a:solidFill>
              </a:rPr>
              <a:t>Εισαγωγή </a:t>
            </a:r>
            <a:r>
              <a:rPr lang="el-GR" b="1" dirty="0" smtClean="0">
                <a:solidFill>
                  <a:srgbClr val="0000FF"/>
                </a:solidFill>
              </a:rPr>
              <a:t>στην επεξεργασ</a:t>
            </a:r>
            <a:r>
              <a:rPr lang="el-GR" b="1" dirty="0" smtClean="0">
                <a:solidFill>
                  <a:srgbClr val="0000FF"/>
                </a:solidFill>
              </a:rPr>
              <a:t>ία εικόνας</a:t>
            </a:r>
            <a:endParaRPr lang="el-GR" b="1" dirty="0">
              <a:solidFill>
                <a:srgbClr val="0000FF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60070" y="6096000"/>
            <a:ext cx="444246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72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/>
          <p:cNvSpPr/>
          <p:nvPr/>
        </p:nvSpPr>
        <p:spPr>
          <a:xfrm>
            <a:off x="1676400" y="1905000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171700" y="2057400"/>
            <a:ext cx="1137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author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1371600" y="4232564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006600" y="4397664"/>
            <a:ext cx="667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book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6" name="Can 5"/>
          <p:cNvSpPr/>
          <p:nvPr/>
        </p:nvSpPr>
        <p:spPr>
          <a:xfrm>
            <a:off x="5486400" y="1752600"/>
            <a:ext cx="914400" cy="11430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an 44"/>
          <p:cNvSpPr/>
          <p:nvPr/>
        </p:nvSpPr>
        <p:spPr>
          <a:xfrm>
            <a:off x="5486400" y="4267200"/>
            <a:ext cx="914400" cy="11430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29" idx="4"/>
            <a:endCxn id="33" idx="0"/>
          </p:cNvCxnSpPr>
          <p:nvPr/>
        </p:nvCxnSpPr>
        <p:spPr>
          <a:xfrm flipH="1">
            <a:off x="2324100" y="2590800"/>
            <a:ext cx="304800" cy="1641764"/>
          </a:xfrm>
          <a:prstGeom prst="straightConnector1">
            <a:avLst/>
          </a:prstGeom>
          <a:ln w="5080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9" idx="6"/>
            <a:endCxn id="6" idx="2"/>
          </p:cNvCxnSpPr>
          <p:nvPr/>
        </p:nvCxnSpPr>
        <p:spPr>
          <a:xfrm>
            <a:off x="3581400" y="2247900"/>
            <a:ext cx="1905000" cy="76200"/>
          </a:xfrm>
          <a:prstGeom prst="straightConnector1">
            <a:avLst/>
          </a:prstGeom>
          <a:ln w="38100"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3" idx="6"/>
            <a:endCxn id="45" idx="2"/>
          </p:cNvCxnSpPr>
          <p:nvPr/>
        </p:nvCxnSpPr>
        <p:spPr>
          <a:xfrm>
            <a:off x="3276600" y="4575464"/>
            <a:ext cx="2209800" cy="263236"/>
          </a:xfrm>
          <a:prstGeom prst="straightConnector1">
            <a:avLst/>
          </a:prstGeom>
          <a:ln w="38100"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85800" y="2743200"/>
            <a:ext cx="198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Διασύνδεση με αντίστροφες ιδιότητες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962400" y="184046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Property 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733800" y="47244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Property B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629400" y="2057400"/>
            <a:ext cx="1969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457200" fontAlgn="ctr">
              <a:spcBef>
                <a:spcPct val="0"/>
              </a:spcBef>
              <a:spcAft>
                <a:spcPct val="0"/>
              </a:spcAft>
            </a:pPr>
            <a:r>
              <a:rPr lang="en-US" b="1" i="1" dirty="0">
                <a:solidFill>
                  <a:srgbClr val="000000"/>
                </a:solidFill>
                <a:latin typeface="Times New Roman" charset="0"/>
                <a:ea typeface="MS PGothic" charset="0"/>
                <a:cs typeface="MS PGothic" charset="0"/>
              </a:rPr>
              <a:t>Author Catalogue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884567" y="4572000"/>
            <a:ext cx="1764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457200" fontAlgn="ctr">
              <a:spcBef>
                <a:spcPct val="0"/>
              </a:spcBef>
              <a:spcAft>
                <a:spcPct val="0"/>
              </a:spcAft>
            </a:pPr>
            <a:r>
              <a:rPr lang="en-US" b="1" i="1" dirty="0" smtClean="0">
                <a:solidFill>
                  <a:srgbClr val="000000"/>
                </a:solidFill>
                <a:latin typeface="Times New Roman" charset="0"/>
                <a:ea typeface="MS PGothic" charset="0"/>
                <a:cs typeface="MS PGothic" charset="0"/>
              </a:rPr>
              <a:t>Book </a:t>
            </a:r>
            <a:r>
              <a:rPr lang="en-US" b="1" i="1" dirty="0">
                <a:solidFill>
                  <a:srgbClr val="000000"/>
                </a:solidFill>
                <a:latin typeface="Times New Roman" charset="0"/>
                <a:ea typeface="MS PGothic" charset="0"/>
                <a:cs typeface="MS PGothic" charset="0"/>
              </a:rPr>
              <a:t>Catalogue</a:t>
            </a:r>
          </a:p>
        </p:txBody>
      </p:sp>
      <p:sp>
        <p:nvSpPr>
          <p:cNvPr id="18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ο δρόμος προς τα ... 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(γενικό)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780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/>
          <p:cNvSpPr/>
          <p:nvPr/>
        </p:nvSpPr>
        <p:spPr>
          <a:xfrm>
            <a:off x="1676400" y="1905000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171700" y="2057400"/>
            <a:ext cx="1137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author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1371600" y="4232564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006600" y="4397664"/>
            <a:ext cx="667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book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6" name="Can 5"/>
          <p:cNvSpPr/>
          <p:nvPr/>
        </p:nvSpPr>
        <p:spPr>
          <a:xfrm>
            <a:off x="5486400" y="1752600"/>
            <a:ext cx="914400" cy="11430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an 44"/>
          <p:cNvSpPr/>
          <p:nvPr/>
        </p:nvSpPr>
        <p:spPr>
          <a:xfrm>
            <a:off x="5486400" y="4267200"/>
            <a:ext cx="914400" cy="11430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29" idx="4"/>
            <a:endCxn id="33" idx="0"/>
          </p:cNvCxnSpPr>
          <p:nvPr/>
        </p:nvCxnSpPr>
        <p:spPr>
          <a:xfrm flipH="1">
            <a:off x="2324100" y="2590800"/>
            <a:ext cx="304800" cy="1641764"/>
          </a:xfrm>
          <a:prstGeom prst="straightConnector1">
            <a:avLst/>
          </a:prstGeom>
          <a:ln w="5080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9" idx="6"/>
            <a:endCxn id="6" idx="2"/>
          </p:cNvCxnSpPr>
          <p:nvPr/>
        </p:nvCxnSpPr>
        <p:spPr>
          <a:xfrm>
            <a:off x="3581400" y="2247900"/>
            <a:ext cx="1905000" cy="76200"/>
          </a:xfrm>
          <a:prstGeom prst="straightConnector1">
            <a:avLst/>
          </a:prstGeom>
          <a:ln w="38100"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3" idx="6"/>
            <a:endCxn id="45" idx="2"/>
          </p:cNvCxnSpPr>
          <p:nvPr/>
        </p:nvCxnSpPr>
        <p:spPr>
          <a:xfrm>
            <a:off x="3276600" y="4575464"/>
            <a:ext cx="2209800" cy="263236"/>
          </a:xfrm>
          <a:prstGeom prst="straightConnector1">
            <a:avLst/>
          </a:prstGeom>
          <a:ln w="38100"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6" idx="3"/>
            <a:endCxn id="45" idx="1"/>
          </p:cNvCxnSpPr>
          <p:nvPr/>
        </p:nvCxnSpPr>
        <p:spPr>
          <a:xfrm>
            <a:off x="5943600" y="2895600"/>
            <a:ext cx="0" cy="1371600"/>
          </a:xfrm>
          <a:prstGeom prst="straightConnector1">
            <a:avLst/>
          </a:prstGeom>
          <a:ln w="50800">
            <a:solidFill>
              <a:srgbClr val="0000FF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62400" y="184046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Property 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733800" y="47244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Property B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324600" y="311527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Διασύνδεση Πηγών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629400" y="2057400"/>
            <a:ext cx="1969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457200" fontAlgn="ctr">
              <a:spcBef>
                <a:spcPct val="0"/>
              </a:spcBef>
              <a:spcAft>
                <a:spcPct val="0"/>
              </a:spcAft>
            </a:pPr>
            <a:r>
              <a:rPr lang="en-US" b="1" i="1" dirty="0">
                <a:solidFill>
                  <a:srgbClr val="000000"/>
                </a:solidFill>
                <a:latin typeface="Times New Roman" charset="0"/>
                <a:ea typeface="MS PGothic" charset="0"/>
                <a:cs typeface="MS PGothic" charset="0"/>
              </a:rPr>
              <a:t>Author Catalogue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884567" y="4572000"/>
            <a:ext cx="1764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457200" fontAlgn="ctr">
              <a:spcBef>
                <a:spcPct val="0"/>
              </a:spcBef>
              <a:spcAft>
                <a:spcPct val="0"/>
              </a:spcAft>
            </a:pPr>
            <a:r>
              <a:rPr lang="en-US" b="1" i="1" dirty="0" smtClean="0">
                <a:solidFill>
                  <a:srgbClr val="000000"/>
                </a:solidFill>
                <a:latin typeface="Times New Roman" charset="0"/>
                <a:ea typeface="MS PGothic" charset="0"/>
                <a:cs typeface="MS PGothic" charset="0"/>
              </a:rPr>
              <a:t>Book </a:t>
            </a:r>
            <a:r>
              <a:rPr lang="en-US" b="1" i="1" dirty="0">
                <a:solidFill>
                  <a:srgbClr val="000000"/>
                </a:solidFill>
                <a:latin typeface="Times New Roman" charset="0"/>
                <a:ea typeface="MS PGothic" charset="0"/>
                <a:cs typeface="MS PGothic" charset="0"/>
              </a:rPr>
              <a:t>Catalogue</a:t>
            </a:r>
          </a:p>
        </p:txBody>
      </p:sp>
      <p:sp>
        <p:nvSpPr>
          <p:cNvPr id="20" name="TextBox 24"/>
          <p:cNvSpPr txBox="1"/>
          <p:nvPr/>
        </p:nvSpPr>
        <p:spPr>
          <a:xfrm>
            <a:off x="685800" y="2743200"/>
            <a:ext cx="198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Διασύνδεση με αντίστροφες ιδιότητες </a:t>
            </a:r>
            <a:endParaRPr lang="en-US" dirty="0"/>
          </a:p>
        </p:txBody>
      </p:sp>
      <p:sp>
        <p:nvSpPr>
          <p:cNvPr id="23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ο δρόμος προς τα ... 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(γενικό)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057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/>
        </p:nvSpPr>
        <p:spPr>
          <a:xfrm>
            <a:off x="3276600" y="1828800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828800" y="533400"/>
            <a:ext cx="160020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133600" y="584200"/>
            <a:ext cx="994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Χρ</a:t>
            </a:r>
            <a:r>
              <a:rPr lang="el-GR" b="1" dirty="0" smtClean="0">
                <a:solidFill>
                  <a:srgbClr val="0066FF"/>
                </a:solidFill>
              </a:rPr>
              <a:t>ήστος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5029200" y="304800"/>
            <a:ext cx="205740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029200" y="355600"/>
            <a:ext cx="2006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Αναγνωστόπουλος</a:t>
            </a:r>
            <a:endParaRPr lang="en-US" b="1" dirty="0"/>
          </a:p>
        </p:txBody>
      </p:sp>
      <p:sp>
        <p:nvSpPr>
          <p:cNvPr id="37" name="Rectangle 36"/>
          <p:cNvSpPr/>
          <p:nvPr/>
        </p:nvSpPr>
        <p:spPr>
          <a:xfrm>
            <a:off x="6477000" y="2594264"/>
            <a:ext cx="22098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810000" y="1993900"/>
            <a:ext cx="832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author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41" name="Line 8"/>
          <p:cNvSpPr>
            <a:spLocks noChangeShapeType="1"/>
          </p:cNvSpPr>
          <p:nvPr/>
        </p:nvSpPr>
        <p:spPr bwMode="auto">
          <a:xfrm flipH="1">
            <a:off x="4191000" y="2514600"/>
            <a:ext cx="152400" cy="17526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5029200" y="762000"/>
            <a:ext cx="1219200" cy="12192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8"/>
          <p:cNvSpPr>
            <a:spLocks noChangeShapeType="1"/>
          </p:cNvSpPr>
          <p:nvPr/>
        </p:nvSpPr>
        <p:spPr bwMode="auto">
          <a:xfrm flipH="1" flipV="1">
            <a:off x="2590800" y="990600"/>
            <a:ext cx="927100" cy="9525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8"/>
          <p:cNvSpPr>
            <a:spLocks noChangeShapeType="1"/>
          </p:cNvSpPr>
          <p:nvPr/>
        </p:nvSpPr>
        <p:spPr bwMode="auto">
          <a:xfrm>
            <a:off x="5041900" y="2349500"/>
            <a:ext cx="1435100" cy="4699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905000" y="1219200"/>
            <a:ext cx="1084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hasName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34000" y="2069068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worksFor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67200" y="1066800"/>
            <a:ext cx="1371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hasSurname</a:t>
            </a:r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4343400" y="3124200"/>
            <a:ext cx="1236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isAuthorOf</a:t>
            </a:r>
            <a:endParaRPr lang="en-US" dirty="0"/>
          </a:p>
        </p:txBody>
      </p:sp>
      <p:sp>
        <p:nvSpPr>
          <p:cNvPr id="94" name="Oval 93"/>
          <p:cNvSpPr/>
          <p:nvPr/>
        </p:nvSpPr>
        <p:spPr>
          <a:xfrm>
            <a:off x="2819400" y="4232564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33400" y="3394364"/>
            <a:ext cx="106680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690187" y="3432464"/>
            <a:ext cx="769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32245</a:t>
            </a:r>
            <a:endParaRPr lang="en-US" b="1" dirty="0"/>
          </a:p>
        </p:txBody>
      </p:sp>
      <p:sp>
        <p:nvSpPr>
          <p:cNvPr id="97" name="Rectangle 96"/>
          <p:cNvSpPr/>
          <p:nvPr/>
        </p:nvSpPr>
        <p:spPr>
          <a:xfrm>
            <a:off x="228600" y="4461164"/>
            <a:ext cx="1299788" cy="7204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09188" y="4537364"/>
            <a:ext cx="129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Εισαγωγή </a:t>
            </a:r>
            <a:r>
              <a:rPr lang="el-GR" b="1" dirty="0" smtClean="0">
                <a:solidFill>
                  <a:srgbClr val="0066FF"/>
                </a:solidFill>
              </a:rPr>
              <a:t>στην </a:t>
            </a:r>
            <a:r>
              <a:rPr lang="el-GR" b="1" dirty="0" smtClean="0">
                <a:solidFill>
                  <a:srgbClr val="0066FF"/>
                </a:solidFill>
              </a:rPr>
              <a:t>...</a:t>
            </a:r>
            <a:endParaRPr lang="en-US" b="1" dirty="0"/>
          </a:p>
        </p:txBody>
      </p:sp>
      <p:sp>
        <p:nvSpPr>
          <p:cNvPr id="99" name="Rectangle 98"/>
          <p:cNvSpPr/>
          <p:nvPr/>
        </p:nvSpPr>
        <p:spPr>
          <a:xfrm>
            <a:off x="6172200" y="3886200"/>
            <a:ext cx="106680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6477000" y="3924300"/>
            <a:ext cx="418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55</a:t>
            </a:r>
            <a:endParaRPr lang="en-US" b="1" dirty="0"/>
          </a:p>
        </p:txBody>
      </p:sp>
      <p:sp>
        <p:nvSpPr>
          <p:cNvPr id="101" name="Rectangle 100"/>
          <p:cNvSpPr/>
          <p:nvPr/>
        </p:nvSpPr>
        <p:spPr>
          <a:xfrm>
            <a:off x="6083300" y="5100782"/>
            <a:ext cx="1318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66FF"/>
                </a:solidFill>
              </a:rPr>
              <a:t>01</a:t>
            </a:r>
            <a:r>
              <a:rPr lang="en-US" b="1" dirty="0" smtClean="0">
                <a:solidFill>
                  <a:srgbClr val="0066FF"/>
                </a:solidFill>
              </a:rPr>
              <a:t>/</a:t>
            </a:r>
            <a:r>
              <a:rPr lang="el-GR" b="1" dirty="0" smtClean="0">
                <a:solidFill>
                  <a:srgbClr val="0066FF"/>
                </a:solidFill>
              </a:rPr>
              <a:t>09</a:t>
            </a:r>
            <a:r>
              <a:rPr lang="en-US" b="1" dirty="0" smtClean="0">
                <a:solidFill>
                  <a:srgbClr val="0066FF"/>
                </a:solidFill>
              </a:rPr>
              <a:t>/20</a:t>
            </a:r>
            <a:r>
              <a:rPr lang="el-GR" b="1" dirty="0" smtClean="0">
                <a:solidFill>
                  <a:srgbClr val="0066FF"/>
                </a:solidFill>
              </a:rPr>
              <a:t>12</a:t>
            </a:r>
            <a:endParaRPr lang="en-US" b="1" dirty="0"/>
          </a:p>
        </p:txBody>
      </p:sp>
      <p:sp>
        <p:nvSpPr>
          <p:cNvPr id="102" name="Rectangle 101"/>
          <p:cNvSpPr/>
          <p:nvPr/>
        </p:nvSpPr>
        <p:spPr>
          <a:xfrm>
            <a:off x="5943600" y="5070764"/>
            <a:ext cx="15240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3454400" y="4397664"/>
            <a:ext cx="667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book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104" name="Line 8"/>
          <p:cNvSpPr>
            <a:spLocks noChangeShapeType="1"/>
          </p:cNvSpPr>
          <p:nvPr/>
        </p:nvSpPr>
        <p:spPr bwMode="auto">
          <a:xfrm flipV="1">
            <a:off x="3810000" y="2514600"/>
            <a:ext cx="152400" cy="1717964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" name="Line 8"/>
          <p:cNvSpPr>
            <a:spLocks noChangeShapeType="1"/>
          </p:cNvSpPr>
          <p:nvPr/>
        </p:nvSpPr>
        <p:spPr bwMode="auto">
          <a:xfrm flipH="1">
            <a:off x="1587500" y="4689764"/>
            <a:ext cx="129540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" name="Line 8"/>
          <p:cNvSpPr>
            <a:spLocks noChangeShapeType="1"/>
          </p:cNvSpPr>
          <p:nvPr/>
        </p:nvSpPr>
        <p:spPr bwMode="auto">
          <a:xfrm flipV="1">
            <a:off x="4572000" y="4038600"/>
            <a:ext cx="1600200" cy="346364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" name="Line 8"/>
          <p:cNvSpPr>
            <a:spLocks noChangeShapeType="1"/>
          </p:cNvSpPr>
          <p:nvPr/>
        </p:nvSpPr>
        <p:spPr bwMode="auto">
          <a:xfrm flipH="1" flipV="1">
            <a:off x="1612900" y="3737264"/>
            <a:ext cx="1447800" cy="6096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" name="Line 8"/>
          <p:cNvSpPr>
            <a:spLocks noChangeShapeType="1"/>
          </p:cNvSpPr>
          <p:nvPr/>
        </p:nvSpPr>
        <p:spPr bwMode="auto">
          <a:xfrm flipH="1">
            <a:off x="3810000" y="4918364"/>
            <a:ext cx="25400" cy="11430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" name="Line 8"/>
          <p:cNvSpPr>
            <a:spLocks noChangeShapeType="1"/>
          </p:cNvSpPr>
          <p:nvPr/>
        </p:nvSpPr>
        <p:spPr bwMode="auto">
          <a:xfrm>
            <a:off x="4584700" y="4753264"/>
            <a:ext cx="1358900" cy="4699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2133600" y="3622964"/>
            <a:ext cx="6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hasId</a:t>
            </a:r>
            <a:endParaRPr lang="en-US" dirty="0"/>
          </a:p>
        </p:txBody>
      </p:sp>
      <p:sp>
        <p:nvSpPr>
          <p:cNvPr id="111" name="Rectangle 110"/>
          <p:cNvSpPr/>
          <p:nvPr/>
        </p:nvSpPr>
        <p:spPr>
          <a:xfrm>
            <a:off x="2743200" y="3048000"/>
            <a:ext cx="1188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hasAuthor</a:t>
            </a:r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1676400" y="4842164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hasTitle</a:t>
            </a:r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5054918" y="3733800"/>
            <a:ext cx="66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price</a:t>
            </a:r>
            <a:endParaRPr lang="en-US" dirty="0"/>
          </a:p>
        </p:txBody>
      </p:sp>
      <p:sp>
        <p:nvSpPr>
          <p:cNvPr id="114" name="Rectangle 113"/>
          <p:cNvSpPr/>
          <p:nvPr/>
        </p:nvSpPr>
        <p:spPr>
          <a:xfrm>
            <a:off x="5029200" y="4572000"/>
            <a:ext cx="1341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publishDate</a:t>
            </a:r>
            <a:endParaRPr lang="en-US" dirty="0"/>
          </a:p>
        </p:txBody>
      </p:sp>
      <p:sp>
        <p:nvSpPr>
          <p:cNvPr id="115" name="Rectangle 114"/>
          <p:cNvSpPr/>
          <p:nvPr/>
        </p:nvSpPr>
        <p:spPr>
          <a:xfrm>
            <a:off x="3886200" y="5299364"/>
            <a:ext cx="1259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description</a:t>
            </a:r>
            <a:endParaRPr lang="en-US" dirty="0"/>
          </a:p>
        </p:txBody>
      </p:sp>
      <p:sp>
        <p:nvSpPr>
          <p:cNvPr id="117" name="Rectangle 116"/>
          <p:cNvSpPr/>
          <p:nvPr/>
        </p:nvSpPr>
        <p:spPr>
          <a:xfrm>
            <a:off x="2362200" y="6061364"/>
            <a:ext cx="28956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2438400" y="6082268"/>
            <a:ext cx="2804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>
                <a:solidFill>
                  <a:srgbClr val="0066FF"/>
                </a:solidFill>
              </a:rPr>
              <a:t>Το βιβλίο αυτό περιγράφει </a:t>
            </a:r>
            <a:endParaRPr lang="en-US" dirty="0"/>
          </a:p>
        </p:txBody>
      </p:sp>
      <p:sp>
        <p:nvSpPr>
          <p:cNvPr id="119" name="Rectangle 118"/>
          <p:cNvSpPr/>
          <p:nvPr/>
        </p:nvSpPr>
        <p:spPr>
          <a:xfrm>
            <a:off x="6400800" y="2628900"/>
            <a:ext cx="2361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Πανεπιστήμιο Αιγαίου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56583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Τι θα καλύψουμε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905000"/>
            <a:ext cx="8534400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l-GR" sz="2400" dirty="0" smtClean="0"/>
          </a:p>
          <a:p>
            <a:pPr>
              <a:buFont typeface="Wingdings" pitchFamily="2" charset="2"/>
              <a:buChar char="Ø"/>
            </a:pPr>
            <a:r>
              <a:rPr lang="el-GR" sz="2400" dirty="0" smtClean="0"/>
              <a:t>Τι είναι τα Ανοικτά Δεδομένα – Πρότυπα</a:t>
            </a:r>
            <a:endParaRPr lang="el-GR" sz="2400" dirty="0"/>
          </a:p>
          <a:p>
            <a:pPr>
              <a:buFont typeface="Wingdings" pitchFamily="2" charset="2"/>
              <a:buChar char="Ø"/>
            </a:pPr>
            <a:r>
              <a:rPr lang="el-GR" sz="2400" dirty="0" smtClean="0"/>
              <a:t>Από τα Ανοικτά στα Σημασιολογικά Δεδομένα</a:t>
            </a:r>
          </a:p>
          <a:p>
            <a:pPr>
              <a:buFont typeface="Wingdings" pitchFamily="2" charset="2"/>
              <a:buChar char="Ø"/>
            </a:pPr>
            <a:r>
              <a:rPr lang="el-GR" sz="2400" dirty="0" smtClean="0"/>
              <a:t>… και μετά στα Διασυνδεδεμένα Δεδομένα</a:t>
            </a:r>
          </a:p>
          <a:p>
            <a:pPr>
              <a:buFont typeface="Wingdings" pitchFamily="2" charset="2"/>
              <a:buChar char="Ø"/>
            </a:pPr>
            <a:r>
              <a:rPr lang="el-GR" sz="2400" dirty="0" smtClean="0"/>
              <a:t>Η διαδρομή από τα Ανοικτά στα Διασυνδεδεμένα Δεδομένα</a:t>
            </a:r>
          </a:p>
          <a:p>
            <a:pPr>
              <a:buFont typeface="Wingdings" pitchFamily="2" charset="2"/>
              <a:buChar char="Ø"/>
            </a:pPr>
            <a:r>
              <a:rPr lang="el-GR" sz="2400" dirty="0" smtClean="0"/>
              <a:t>Από το γενικό στο ειδικό </a:t>
            </a:r>
            <a:r>
              <a:rPr lang="en-US" sz="2400" dirty="0" smtClean="0"/>
              <a:t>(</a:t>
            </a:r>
            <a:r>
              <a:rPr lang="el-GR" sz="2400" dirty="0" smtClean="0"/>
              <a:t>οικονομία)</a:t>
            </a:r>
          </a:p>
          <a:p>
            <a:pPr>
              <a:buFont typeface="Wingdings" pitchFamily="2" charset="2"/>
              <a:buChar char="Ø"/>
            </a:pPr>
            <a:endParaRPr lang="el-GR" sz="2400" dirty="0" smtClean="0"/>
          </a:p>
          <a:p>
            <a:pPr>
              <a:buFont typeface="Wingdings" pitchFamily="2" charset="2"/>
              <a:buChar char="Ø"/>
            </a:pPr>
            <a:r>
              <a:rPr lang="el-GR" sz="2400" dirty="0" smtClean="0"/>
              <a:t>Εκπαίδευση – Κοινότητα χρηστών</a:t>
            </a:r>
            <a:r>
              <a:rPr lang="el-GR" sz="1600" dirty="0" smtClean="0"/>
              <a:t>  </a:t>
            </a:r>
            <a:endParaRPr lang="en-US" sz="1600" dirty="0" smtClean="0"/>
          </a:p>
          <a:p>
            <a:pPr>
              <a:buFont typeface="Wingdings" pitchFamily="2" charset="2"/>
              <a:buChar char="Ø"/>
            </a:pPr>
            <a:endParaRPr lang="el-GR" sz="2400" dirty="0" smtClean="0"/>
          </a:p>
          <a:p>
            <a:pPr>
              <a:buFont typeface="Wingdings" pitchFamily="2" charset="2"/>
              <a:buChar char="Ø"/>
            </a:pPr>
            <a:r>
              <a:rPr lang="el-GR" sz="2400" dirty="0" smtClean="0"/>
              <a:t>Βουτώντας στα δεδομένα μας … (σε μεγάλο βάθος!)</a:t>
            </a:r>
          </a:p>
        </p:txBody>
      </p:sp>
      <p:sp>
        <p:nvSpPr>
          <p:cNvPr id="8" name="7 - Ορθογώνιο"/>
          <p:cNvSpPr/>
          <p:nvPr/>
        </p:nvSpPr>
        <p:spPr>
          <a:xfrm>
            <a:off x="0" y="1295400"/>
            <a:ext cx="9144000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l-GR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πρωτόγνωρα = ανοικτά / μοντελοποιημένα / διασυνδεδεμένα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482821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c_aegean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7600"/>
            <a:ext cx="9144000" cy="461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887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/>
        </p:nvSpPr>
        <p:spPr>
          <a:xfrm>
            <a:off x="3492500" y="1268288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3035300" y="3672052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444500" y="2868488"/>
            <a:ext cx="106680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658152" y="2918256"/>
            <a:ext cx="535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66FF"/>
                </a:solidFill>
              </a:rPr>
              <a:t>466</a:t>
            </a:r>
            <a:endParaRPr lang="en-US" b="1" dirty="0"/>
          </a:p>
        </p:txBody>
      </p:sp>
      <p:sp>
        <p:nvSpPr>
          <p:cNvPr id="97" name="Rectangle 96"/>
          <p:cNvSpPr/>
          <p:nvPr/>
        </p:nvSpPr>
        <p:spPr>
          <a:xfrm>
            <a:off x="444500" y="5002088"/>
            <a:ext cx="23622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25088" y="3976852"/>
            <a:ext cx="129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/>
          </a:p>
        </p:txBody>
      </p:sp>
      <p:sp>
        <p:nvSpPr>
          <p:cNvPr id="99" name="Rectangle 98"/>
          <p:cNvSpPr/>
          <p:nvPr/>
        </p:nvSpPr>
        <p:spPr>
          <a:xfrm>
            <a:off x="7734300" y="3452688"/>
            <a:ext cx="1066800" cy="990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7772400" y="3617788"/>
            <a:ext cx="106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srgbClr val="0066FF"/>
                </a:solidFill>
              </a:rPr>
              <a:t>Stefanos</a:t>
            </a:r>
            <a:r>
              <a:rPr lang="en-US" b="1" dirty="0" smtClean="0">
                <a:solidFill>
                  <a:srgbClr val="0066FF"/>
                </a:solidFill>
              </a:rPr>
              <a:t> </a:t>
            </a:r>
            <a:r>
              <a:rPr lang="en-US" b="1" dirty="0" err="1" smtClean="0">
                <a:solidFill>
                  <a:srgbClr val="0066FF"/>
                </a:solidFill>
              </a:rPr>
              <a:t>Gritzalis</a:t>
            </a:r>
            <a:endParaRPr lang="en-US" b="1" dirty="0"/>
          </a:p>
        </p:txBody>
      </p:sp>
      <p:sp>
        <p:nvSpPr>
          <p:cNvPr id="101" name="Rectangle 100"/>
          <p:cNvSpPr/>
          <p:nvPr/>
        </p:nvSpPr>
        <p:spPr>
          <a:xfrm>
            <a:off x="6692900" y="4937556"/>
            <a:ext cx="652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66FF"/>
                </a:solidFill>
              </a:rPr>
              <a:t>1984</a:t>
            </a:r>
            <a:endParaRPr lang="en-US" b="1" dirty="0"/>
          </a:p>
        </p:txBody>
      </p:sp>
      <p:sp>
        <p:nvSpPr>
          <p:cNvPr id="102" name="Rectangle 101"/>
          <p:cNvSpPr/>
          <p:nvPr/>
        </p:nvSpPr>
        <p:spPr>
          <a:xfrm>
            <a:off x="6388100" y="4925888"/>
            <a:ext cx="12192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0" y="6488668"/>
            <a:ext cx="609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* http</a:t>
            </a:r>
            <a:r>
              <a:rPr lang="en-US" b="1" dirty="0">
                <a:solidFill>
                  <a:srgbClr val="FF0000"/>
                </a:solidFill>
              </a:rPr>
              <a:t>://</a:t>
            </a:r>
            <a:r>
              <a:rPr lang="en-US" b="1" dirty="0" err="1">
                <a:solidFill>
                  <a:srgbClr val="FF0000"/>
                </a:solidFill>
              </a:rPr>
              <a:t>dbpedia.org</a:t>
            </a:r>
            <a:r>
              <a:rPr lang="en-US" b="1" dirty="0">
                <a:solidFill>
                  <a:srgbClr val="FF0000"/>
                </a:solidFill>
              </a:rPr>
              <a:t>/resource/</a:t>
            </a:r>
            <a:r>
              <a:rPr lang="en-US" b="1" dirty="0" err="1">
                <a:solidFill>
                  <a:srgbClr val="FF0000"/>
                </a:solidFill>
              </a:rPr>
              <a:t>University_of_the_Aegean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104" name="Line 8"/>
          <p:cNvSpPr>
            <a:spLocks noChangeShapeType="1"/>
          </p:cNvSpPr>
          <p:nvPr/>
        </p:nvSpPr>
        <p:spPr bwMode="auto">
          <a:xfrm flipV="1">
            <a:off x="4178300" y="1954088"/>
            <a:ext cx="152400" cy="1717964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" name="Line 8"/>
          <p:cNvSpPr>
            <a:spLocks noChangeShapeType="1"/>
          </p:cNvSpPr>
          <p:nvPr/>
        </p:nvSpPr>
        <p:spPr bwMode="auto">
          <a:xfrm flipH="1">
            <a:off x="1816100" y="4129252"/>
            <a:ext cx="1282700" cy="872836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" name="Line 8"/>
          <p:cNvSpPr>
            <a:spLocks noChangeShapeType="1"/>
          </p:cNvSpPr>
          <p:nvPr/>
        </p:nvSpPr>
        <p:spPr bwMode="auto">
          <a:xfrm flipV="1">
            <a:off x="4940300" y="3960688"/>
            <a:ext cx="2819400" cy="381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" name="Line 8"/>
          <p:cNvSpPr>
            <a:spLocks noChangeShapeType="1"/>
          </p:cNvSpPr>
          <p:nvPr/>
        </p:nvSpPr>
        <p:spPr bwMode="auto">
          <a:xfrm flipH="1" flipV="1">
            <a:off x="1511300" y="3097088"/>
            <a:ext cx="1765300" cy="689264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" name="Line 8"/>
          <p:cNvSpPr>
            <a:spLocks noChangeShapeType="1"/>
          </p:cNvSpPr>
          <p:nvPr/>
        </p:nvSpPr>
        <p:spPr bwMode="auto">
          <a:xfrm>
            <a:off x="4800600" y="4192752"/>
            <a:ext cx="1587500" cy="961736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" name="Rectangle 109"/>
          <p:cNvSpPr/>
          <p:nvPr/>
        </p:nvSpPr>
        <p:spPr>
          <a:xfrm rot="1254673">
            <a:off x="1664365" y="3057491"/>
            <a:ext cx="1981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dbp:academicStaff</a:t>
            </a:r>
            <a:endParaRPr lang="en-US" dirty="0"/>
          </a:p>
        </p:txBody>
      </p:sp>
      <p:sp>
        <p:nvSpPr>
          <p:cNvPr id="111" name="Rectangle 110"/>
          <p:cNvSpPr/>
          <p:nvPr/>
        </p:nvSpPr>
        <p:spPr>
          <a:xfrm>
            <a:off x="5410200" y="1078468"/>
            <a:ext cx="1665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dbo:postalCode</a:t>
            </a:r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749300" y="4175556"/>
            <a:ext cx="1748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dbp:nativeName</a:t>
            </a:r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5473700" y="3554288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dbp</a:t>
            </a:r>
            <a:r>
              <a:rPr lang="en-US" dirty="0" smtClean="0">
                <a:solidFill>
                  <a:srgbClr val="008000"/>
                </a:solidFill>
              </a:rPr>
              <a:t>: Chancellor</a:t>
            </a:r>
            <a:endParaRPr lang="en-US" dirty="0"/>
          </a:p>
        </p:txBody>
      </p:sp>
      <p:sp>
        <p:nvSpPr>
          <p:cNvPr id="114" name="Rectangle 113"/>
          <p:cNvSpPr/>
          <p:nvPr/>
        </p:nvSpPr>
        <p:spPr>
          <a:xfrm>
            <a:off x="4102100" y="4697288"/>
            <a:ext cx="1730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dbp</a:t>
            </a:r>
            <a:r>
              <a:rPr lang="en-US" dirty="0" smtClean="0">
                <a:solidFill>
                  <a:srgbClr val="008000"/>
                </a:solidFill>
              </a:rPr>
              <a:t>: established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644900" y="3859088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302046" y="3810000"/>
            <a:ext cx="1346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* </a:t>
            </a:r>
            <a:r>
              <a:rPr lang="en-US" b="1" dirty="0" err="1" smtClean="0">
                <a:solidFill>
                  <a:srgbClr val="FF0000"/>
                </a:solidFill>
              </a:rPr>
              <a:t>UoAegean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44793" y="5039508"/>
            <a:ext cx="2361907" cy="4468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>
                <a:solidFill>
                  <a:srgbClr val="0066FF"/>
                </a:solidFill>
              </a:rPr>
              <a:t>Πανεπιστήμιο Αιγαίου</a:t>
            </a:r>
            <a:endParaRPr lang="en-US" b="1" dirty="0"/>
          </a:p>
        </p:txBody>
      </p:sp>
      <p:sp>
        <p:nvSpPr>
          <p:cNvPr id="48" name="Rectangle 47"/>
          <p:cNvSpPr/>
          <p:nvPr/>
        </p:nvSpPr>
        <p:spPr>
          <a:xfrm>
            <a:off x="3733800" y="1371600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** </a:t>
            </a:r>
            <a:r>
              <a:rPr lang="en-US" b="1" dirty="0" err="1" smtClean="0">
                <a:solidFill>
                  <a:srgbClr val="FF0000"/>
                </a:solidFill>
              </a:rPr>
              <a:t>Mytilene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048000" y="0"/>
            <a:ext cx="609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rgbClr val="FF0000"/>
                </a:solidFill>
              </a:rPr>
              <a:t>http://</a:t>
            </a:r>
            <a:r>
              <a:rPr lang="en-US" b="1" dirty="0" err="1">
                <a:solidFill>
                  <a:srgbClr val="FF0000"/>
                </a:solidFill>
              </a:rPr>
              <a:t>live.dbpedia.org</a:t>
            </a:r>
            <a:r>
              <a:rPr lang="en-US" b="1" dirty="0">
                <a:solidFill>
                  <a:srgbClr val="FF0000"/>
                </a:solidFill>
              </a:rPr>
              <a:t>/page/</a:t>
            </a:r>
            <a:r>
              <a:rPr lang="en-US" b="1" dirty="0" err="1">
                <a:solidFill>
                  <a:srgbClr val="FF0000"/>
                </a:solidFill>
              </a:rPr>
              <a:t>Mytilene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452372" y="2895600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dbp:campus</a:t>
            </a:r>
            <a:endParaRPr lang="en-US" dirty="0"/>
          </a:p>
        </p:txBody>
      </p:sp>
      <p:sp>
        <p:nvSpPr>
          <p:cNvPr id="54" name="Line 8"/>
          <p:cNvSpPr>
            <a:spLocks noChangeShapeType="1"/>
          </p:cNvSpPr>
          <p:nvPr/>
        </p:nvSpPr>
        <p:spPr bwMode="auto">
          <a:xfrm flipV="1">
            <a:off x="5410200" y="1524000"/>
            <a:ext cx="1905000" cy="381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7543800" y="1307068"/>
            <a:ext cx="769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66FF"/>
                </a:solidFill>
              </a:rPr>
              <a:t>81100</a:t>
            </a:r>
            <a:endParaRPr lang="en-US" b="1" dirty="0"/>
          </a:p>
        </p:txBody>
      </p:sp>
      <p:sp>
        <p:nvSpPr>
          <p:cNvPr id="56" name="Rectangle 55"/>
          <p:cNvSpPr/>
          <p:nvPr/>
        </p:nvSpPr>
        <p:spPr>
          <a:xfrm>
            <a:off x="7315200" y="1295400"/>
            <a:ext cx="12192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 rot="1019475">
            <a:off x="1846460" y="847546"/>
            <a:ext cx="163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dbo:population</a:t>
            </a:r>
            <a:endParaRPr lang="en-US" dirty="0"/>
          </a:p>
        </p:txBody>
      </p:sp>
      <p:sp>
        <p:nvSpPr>
          <p:cNvPr id="58" name="Line 8"/>
          <p:cNvSpPr>
            <a:spLocks noChangeShapeType="1"/>
          </p:cNvSpPr>
          <p:nvPr/>
        </p:nvSpPr>
        <p:spPr bwMode="auto">
          <a:xfrm flipH="1" flipV="1">
            <a:off x="1447800" y="990600"/>
            <a:ext cx="2057400" cy="6096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457200" y="789832"/>
            <a:ext cx="769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66FF"/>
                </a:solidFill>
              </a:rPr>
              <a:t>29656</a:t>
            </a:r>
            <a:endParaRPr lang="en-US" b="1" dirty="0"/>
          </a:p>
        </p:txBody>
      </p:sp>
      <p:sp>
        <p:nvSpPr>
          <p:cNvPr id="60" name="Rectangle 59"/>
          <p:cNvSpPr/>
          <p:nvPr/>
        </p:nvSpPr>
        <p:spPr>
          <a:xfrm>
            <a:off x="228600" y="778164"/>
            <a:ext cx="12192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59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/>
        </p:nvSpPr>
        <p:spPr>
          <a:xfrm>
            <a:off x="3276600" y="1828800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828800" y="533400"/>
            <a:ext cx="160020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133600" y="584200"/>
            <a:ext cx="994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Χρ</a:t>
            </a:r>
            <a:r>
              <a:rPr lang="el-GR" b="1" dirty="0" smtClean="0">
                <a:solidFill>
                  <a:srgbClr val="0066FF"/>
                </a:solidFill>
              </a:rPr>
              <a:t>ήστος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5029200" y="304800"/>
            <a:ext cx="205740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029200" y="355600"/>
            <a:ext cx="2006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Αναγνωστόπουλος</a:t>
            </a:r>
            <a:endParaRPr lang="en-US" b="1" dirty="0"/>
          </a:p>
        </p:txBody>
      </p:sp>
      <p:sp>
        <p:nvSpPr>
          <p:cNvPr id="38" name="Rectangle 37"/>
          <p:cNvSpPr/>
          <p:nvPr/>
        </p:nvSpPr>
        <p:spPr>
          <a:xfrm>
            <a:off x="3810000" y="1993900"/>
            <a:ext cx="832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author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41" name="Line 8"/>
          <p:cNvSpPr>
            <a:spLocks noChangeShapeType="1"/>
          </p:cNvSpPr>
          <p:nvPr/>
        </p:nvSpPr>
        <p:spPr bwMode="auto">
          <a:xfrm flipH="1">
            <a:off x="4191000" y="2514600"/>
            <a:ext cx="152400" cy="17526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5029200" y="762000"/>
            <a:ext cx="1219200" cy="12192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8"/>
          <p:cNvSpPr>
            <a:spLocks noChangeShapeType="1"/>
          </p:cNvSpPr>
          <p:nvPr/>
        </p:nvSpPr>
        <p:spPr bwMode="auto">
          <a:xfrm flipH="1" flipV="1">
            <a:off x="2590800" y="990600"/>
            <a:ext cx="927100" cy="9525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8"/>
          <p:cNvSpPr>
            <a:spLocks noChangeShapeType="1"/>
          </p:cNvSpPr>
          <p:nvPr/>
        </p:nvSpPr>
        <p:spPr bwMode="auto">
          <a:xfrm>
            <a:off x="5041900" y="2349500"/>
            <a:ext cx="1435100" cy="4699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905000" y="1219200"/>
            <a:ext cx="1084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hasName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34000" y="2069068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worksFor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67200" y="1066800"/>
            <a:ext cx="1371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hasSurname</a:t>
            </a:r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4343400" y="3124200"/>
            <a:ext cx="1236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isAuthorOf</a:t>
            </a:r>
            <a:endParaRPr lang="en-US" dirty="0"/>
          </a:p>
        </p:txBody>
      </p:sp>
      <p:sp>
        <p:nvSpPr>
          <p:cNvPr id="94" name="Oval 93"/>
          <p:cNvSpPr/>
          <p:nvPr/>
        </p:nvSpPr>
        <p:spPr>
          <a:xfrm>
            <a:off x="2819400" y="4232564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33400" y="3394364"/>
            <a:ext cx="106680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690187" y="3432464"/>
            <a:ext cx="769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32245</a:t>
            </a:r>
            <a:endParaRPr lang="en-US" b="1" dirty="0"/>
          </a:p>
        </p:txBody>
      </p:sp>
      <p:sp>
        <p:nvSpPr>
          <p:cNvPr id="97" name="Rectangle 96"/>
          <p:cNvSpPr/>
          <p:nvPr/>
        </p:nvSpPr>
        <p:spPr>
          <a:xfrm>
            <a:off x="228600" y="4461164"/>
            <a:ext cx="1299788" cy="7204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09188" y="4537364"/>
            <a:ext cx="129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Εισαγωγή </a:t>
            </a:r>
            <a:r>
              <a:rPr lang="el-GR" b="1" dirty="0" smtClean="0">
                <a:solidFill>
                  <a:srgbClr val="0066FF"/>
                </a:solidFill>
              </a:rPr>
              <a:t>στην </a:t>
            </a:r>
            <a:r>
              <a:rPr lang="el-GR" b="1" dirty="0" smtClean="0">
                <a:solidFill>
                  <a:srgbClr val="0066FF"/>
                </a:solidFill>
              </a:rPr>
              <a:t>...</a:t>
            </a:r>
            <a:endParaRPr lang="en-US" b="1" dirty="0"/>
          </a:p>
        </p:txBody>
      </p:sp>
      <p:sp>
        <p:nvSpPr>
          <p:cNvPr id="99" name="Rectangle 98"/>
          <p:cNvSpPr/>
          <p:nvPr/>
        </p:nvSpPr>
        <p:spPr>
          <a:xfrm>
            <a:off x="6172200" y="3886200"/>
            <a:ext cx="106680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6477000" y="3924300"/>
            <a:ext cx="418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55</a:t>
            </a:r>
            <a:endParaRPr lang="en-US" b="1" dirty="0"/>
          </a:p>
        </p:txBody>
      </p:sp>
      <p:sp>
        <p:nvSpPr>
          <p:cNvPr id="101" name="Rectangle 100"/>
          <p:cNvSpPr/>
          <p:nvPr/>
        </p:nvSpPr>
        <p:spPr>
          <a:xfrm>
            <a:off x="6083300" y="5100782"/>
            <a:ext cx="1318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66FF"/>
                </a:solidFill>
              </a:rPr>
              <a:t>01</a:t>
            </a:r>
            <a:r>
              <a:rPr lang="en-US" b="1" dirty="0" smtClean="0">
                <a:solidFill>
                  <a:srgbClr val="0066FF"/>
                </a:solidFill>
              </a:rPr>
              <a:t>/</a:t>
            </a:r>
            <a:r>
              <a:rPr lang="el-GR" b="1" dirty="0" smtClean="0">
                <a:solidFill>
                  <a:srgbClr val="0066FF"/>
                </a:solidFill>
              </a:rPr>
              <a:t>09</a:t>
            </a:r>
            <a:r>
              <a:rPr lang="en-US" b="1" dirty="0" smtClean="0">
                <a:solidFill>
                  <a:srgbClr val="0066FF"/>
                </a:solidFill>
              </a:rPr>
              <a:t>/20</a:t>
            </a:r>
            <a:r>
              <a:rPr lang="el-GR" b="1" dirty="0" smtClean="0">
                <a:solidFill>
                  <a:srgbClr val="0066FF"/>
                </a:solidFill>
              </a:rPr>
              <a:t>12</a:t>
            </a:r>
            <a:endParaRPr lang="en-US" b="1" dirty="0"/>
          </a:p>
        </p:txBody>
      </p:sp>
      <p:sp>
        <p:nvSpPr>
          <p:cNvPr id="102" name="Rectangle 101"/>
          <p:cNvSpPr/>
          <p:nvPr/>
        </p:nvSpPr>
        <p:spPr>
          <a:xfrm>
            <a:off x="5943600" y="5070764"/>
            <a:ext cx="15240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3454400" y="4397664"/>
            <a:ext cx="667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book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104" name="Line 8"/>
          <p:cNvSpPr>
            <a:spLocks noChangeShapeType="1"/>
          </p:cNvSpPr>
          <p:nvPr/>
        </p:nvSpPr>
        <p:spPr bwMode="auto">
          <a:xfrm flipV="1">
            <a:off x="3810000" y="2514600"/>
            <a:ext cx="152400" cy="1717964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" name="Line 8"/>
          <p:cNvSpPr>
            <a:spLocks noChangeShapeType="1"/>
          </p:cNvSpPr>
          <p:nvPr/>
        </p:nvSpPr>
        <p:spPr bwMode="auto">
          <a:xfrm flipH="1">
            <a:off x="1587500" y="4689764"/>
            <a:ext cx="129540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" name="Line 8"/>
          <p:cNvSpPr>
            <a:spLocks noChangeShapeType="1"/>
          </p:cNvSpPr>
          <p:nvPr/>
        </p:nvSpPr>
        <p:spPr bwMode="auto">
          <a:xfrm flipV="1">
            <a:off x="4572000" y="4038600"/>
            <a:ext cx="1600200" cy="346364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" name="Line 8"/>
          <p:cNvSpPr>
            <a:spLocks noChangeShapeType="1"/>
          </p:cNvSpPr>
          <p:nvPr/>
        </p:nvSpPr>
        <p:spPr bwMode="auto">
          <a:xfrm flipH="1" flipV="1">
            <a:off x="1612900" y="3737264"/>
            <a:ext cx="1447800" cy="6096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" name="Line 8"/>
          <p:cNvSpPr>
            <a:spLocks noChangeShapeType="1"/>
          </p:cNvSpPr>
          <p:nvPr/>
        </p:nvSpPr>
        <p:spPr bwMode="auto">
          <a:xfrm flipH="1">
            <a:off x="3810000" y="4918364"/>
            <a:ext cx="25400" cy="11430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" name="Line 8"/>
          <p:cNvSpPr>
            <a:spLocks noChangeShapeType="1"/>
          </p:cNvSpPr>
          <p:nvPr/>
        </p:nvSpPr>
        <p:spPr bwMode="auto">
          <a:xfrm>
            <a:off x="4584700" y="4753264"/>
            <a:ext cx="1358900" cy="4699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2133600" y="3622964"/>
            <a:ext cx="6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hasId</a:t>
            </a:r>
            <a:endParaRPr lang="en-US" dirty="0"/>
          </a:p>
        </p:txBody>
      </p:sp>
      <p:sp>
        <p:nvSpPr>
          <p:cNvPr id="111" name="Rectangle 110"/>
          <p:cNvSpPr/>
          <p:nvPr/>
        </p:nvSpPr>
        <p:spPr>
          <a:xfrm>
            <a:off x="2743200" y="3048000"/>
            <a:ext cx="1188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hasAuthor</a:t>
            </a:r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1676400" y="4842164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hasTitle</a:t>
            </a:r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5054918" y="3733800"/>
            <a:ext cx="66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price</a:t>
            </a:r>
            <a:endParaRPr lang="en-US" dirty="0"/>
          </a:p>
        </p:txBody>
      </p:sp>
      <p:sp>
        <p:nvSpPr>
          <p:cNvPr id="114" name="Rectangle 113"/>
          <p:cNvSpPr/>
          <p:nvPr/>
        </p:nvSpPr>
        <p:spPr>
          <a:xfrm>
            <a:off x="5029200" y="4572000"/>
            <a:ext cx="1341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publishDate</a:t>
            </a:r>
            <a:endParaRPr lang="en-US" dirty="0"/>
          </a:p>
        </p:txBody>
      </p:sp>
      <p:sp>
        <p:nvSpPr>
          <p:cNvPr id="115" name="Rectangle 114"/>
          <p:cNvSpPr/>
          <p:nvPr/>
        </p:nvSpPr>
        <p:spPr>
          <a:xfrm>
            <a:off x="3886200" y="5299364"/>
            <a:ext cx="1259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description</a:t>
            </a:r>
            <a:endParaRPr lang="en-US" dirty="0"/>
          </a:p>
        </p:txBody>
      </p:sp>
      <p:sp>
        <p:nvSpPr>
          <p:cNvPr id="117" name="Rectangle 116"/>
          <p:cNvSpPr/>
          <p:nvPr/>
        </p:nvSpPr>
        <p:spPr>
          <a:xfrm>
            <a:off x="2362200" y="6061364"/>
            <a:ext cx="28956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2438400" y="6082268"/>
            <a:ext cx="2804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>
                <a:solidFill>
                  <a:srgbClr val="0066FF"/>
                </a:solidFill>
              </a:rPr>
              <a:t>Το βιβλίο αυτό περιγράφει 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6489700" y="2476500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6756446" y="2614448"/>
            <a:ext cx="1346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* </a:t>
            </a:r>
            <a:r>
              <a:rPr lang="en-US" b="1" dirty="0" err="1" smtClean="0">
                <a:solidFill>
                  <a:srgbClr val="FF0000"/>
                </a:solidFill>
              </a:rPr>
              <a:t>UoAegean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7213600" y="533400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7454900" y="636712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** </a:t>
            </a:r>
            <a:r>
              <a:rPr lang="en-US" b="1" dirty="0" err="1" smtClean="0">
                <a:solidFill>
                  <a:srgbClr val="FF0000"/>
                </a:solidFill>
              </a:rPr>
              <a:t>Mytilene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629400" y="1447800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dbp:campus</a:t>
            </a:r>
            <a:endParaRPr lang="en-US" dirty="0"/>
          </a:p>
        </p:txBody>
      </p:sp>
      <p:sp>
        <p:nvSpPr>
          <p:cNvPr id="50" name="Line 8"/>
          <p:cNvSpPr>
            <a:spLocks noChangeShapeType="1"/>
          </p:cNvSpPr>
          <p:nvPr/>
        </p:nvSpPr>
        <p:spPr bwMode="auto">
          <a:xfrm flipV="1">
            <a:off x="7696200" y="1219200"/>
            <a:ext cx="533400" cy="1295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775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3"/>
          <p:cNvSpPr>
            <a:spLocks noGrp="1"/>
          </p:cNvSpPr>
          <p:nvPr>
            <p:ph type="title"/>
          </p:nvPr>
        </p:nvSpPr>
        <p:spPr>
          <a:xfrm>
            <a:off x="533400" y="5791200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2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Μην ξεχαστούμε … μιλάμε για Οικονομία</a:t>
            </a:r>
            <a:endParaRPr lang="en-US" sz="25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56322" name="Picture 2" descr="http://hypnosishealthinfo.com/wp-content/uploads/2010/01/Want-To-Improve-Your-Study-Concentration-Abil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6916" y="1066800"/>
            <a:ext cx="5405884" cy="3581400"/>
          </a:xfrm>
          <a:prstGeom prst="rect">
            <a:avLst/>
          </a:prstGeom>
          <a:noFill/>
        </p:spPr>
      </p:pic>
      <p:sp>
        <p:nvSpPr>
          <p:cNvPr id="26" name="25 - Ορθογώνιο"/>
          <p:cNvSpPr/>
          <p:nvPr/>
        </p:nvSpPr>
        <p:spPr>
          <a:xfrm>
            <a:off x="685800" y="5105400"/>
            <a:ext cx="762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πρωτόγνωρα = ανοικτά – μοντελοποιημένα - διασυνδεδεμένα</a:t>
            </a:r>
            <a:endParaRPr lang="el-GR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533400" y="152400"/>
            <a:ext cx="8229600" cy="7159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ο δρόμος προς τα ... </a:t>
            </a:r>
            <a:r>
              <a:rPr kumimoji="0" lang="en-US" sz="32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kumimoji="0" lang="el-GR" sz="32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(ειδικό)</a:t>
            </a:r>
            <a:endParaRPr kumimoji="0" lang="en-US" sz="2000" b="1" i="0" u="none" strike="noStrike" kern="1200" cap="none" spc="0" normalizeH="0" baseline="0" noProof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057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- Εικόνα" descr="pic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3651" y="865646"/>
            <a:ext cx="7165949" cy="5916154"/>
          </a:xfrm>
          <a:prstGeom prst="rect">
            <a:avLst/>
          </a:prstGeom>
        </p:spPr>
      </p:pic>
      <p:pic>
        <p:nvPicPr>
          <p:cNvPr id="7" name="Picture 2" descr="diaugei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3600" y="1905000"/>
            <a:ext cx="1638300" cy="457200"/>
          </a:xfrm>
          <a:prstGeom prst="rect">
            <a:avLst/>
          </a:prstGeom>
          <a:noFill/>
        </p:spPr>
      </p:pic>
      <p:sp>
        <p:nvSpPr>
          <p:cNvPr id="9" name="Title 3"/>
          <p:cNvSpPr txBox="1">
            <a:spLocks/>
          </p:cNvSpPr>
          <p:nvPr/>
        </p:nvSpPr>
        <p:spPr>
          <a:xfrm>
            <a:off x="533400" y="152400"/>
            <a:ext cx="8229600" cy="7159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ο δρόμος προς τα ... </a:t>
            </a:r>
            <a:r>
              <a:rPr kumimoji="0" lang="en-US" sz="32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kumimoji="0" lang="el-GR" sz="32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(ειδικό)</a:t>
            </a:r>
            <a:endParaRPr kumimoji="0" lang="en-US" sz="2000" b="1" i="0" u="none" strike="noStrike" kern="1200" cap="none" spc="0" normalizeH="0" baseline="0" noProof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971800" y="1524000"/>
            <a:ext cx="1376362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Metadata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cxnSp>
        <p:nvCxnSpPr>
          <p:cNvPr id="13" name="12 - Ευθύγραμμο βέλος σύνδεσης"/>
          <p:cNvCxnSpPr>
            <a:stCxn id="11" idx="2"/>
          </p:cNvCxnSpPr>
          <p:nvPr/>
        </p:nvCxnSpPr>
        <p:spPr>
          <a:xfrm flipH="1">
            <a:off x="2743200" y="1812925"/>
            <a:ext cx="916781" cy="14636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- Πίνακας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714002"/>
              </p:ext>
            </p:extLst>
          </p:nvPr>
        </p:nvGraphicFramePr>
        <p:xfrm>
          <a:off x="1835150" y="1557338"/>
          <a:ext cx="6096000" cy="2409802"/>
        </p:xfrm>
        <a:graphic>
          <a:graphicData uri="http://schemas.openxmlformats.org/drawingml/2006/table">
            <a:tbl>
              <a:tblPr/>
              <a:tblGrid>
                <a:gridCol w="1212850"/>
                <a:gridCol w="762000"/>
                <a:gridCol w="958850"/>
                <a:gridCol w="1098550"/>
                <a:gridCol w="1143000"/>
                <a:gridCol w="920750"/>
              </a:tblGrid>
              <a:tr h="223806">
                <a:tc gridSpan="6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l-GR" sz="1400" b="1" dirty="0" smtClean="0">
                          <a:solidFill>
                            <a:schemeClr val="tx1"/>
                          </a:solidFill>
                        </a:rPr>
                        <a:t>Έγκριση Δαπάνης (Β.1.2)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kumimoji="0" lang="en-US" sz="14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8090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ΑΔΑ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Φορέας (ΑΦΜ)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Ποσό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4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Ημ</a:t>
                      </a: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/</a:t>
                      </a:r>
                      <a:r>
                        <a:rPr kumimoji="0" lang="el-GR" sz="14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νία</a:t>
                      </a: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 Υπογραφής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Θέμα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…</a:t>
                      </a: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 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474593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7ΟΘΒ465ΦΥΟ-ΗΒΘ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l-GR" sz="1000" b="1" dirty="0" smtClean="0">
                          <a:solidFill>
                            <a:srgbClr val="0066FF"/>
                          </a:solidFill>
                        </a:rPr>
                        <a:t>099017070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1" dirty="0" smtClean="0">
                          <a:solidFill>
                            <a:srgbClr val="0066FF"/>
                          </a:solidFill>
                        </a:rPr>
                        <a:t>2.000.000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 smtClean="0">
                          <a:solidFill>
                            <a:srgbClr val="0066FF"/>
                          </a:solidFill>
                          <a:latin typeface="Calibri" charset="0"/>
                          <a:ea typeface="MS PGothic" charset="0"/>
                          <a:cs typeface="MS PGothic" charset="0"/>
                        </a:rPr>
                        <a:t>12</a:t>
                      </a:r>
                      <a:r>
                        <a:rPr lang="el-GR" sz="1000" b="1" dirty="0" smtClean="0">
                          <a:solidFill>
                            <a:srgbClr val="0066FF"/>
                          </a:solidFill>
                          <a:latin typeface="Calibri" charset="0"/>
                          <a:ea typeface="MS PGothic" charset="0"/>
                          <a:cs typeface="MS PGothic" charset="0"/>
                        </a:rPr>
                        <a:t>/</a:t>
                      </a:r>
                      <a:r>
                        <a:rPr lang="en-US" sz="1000" b="1" dirty="0" smtClean="0">
                          <a:solidFill>
                            <a:srgbClr val="0066FF"/>
                          </a:solidFill>
                          <a:latin typeface="Calibri" charset="0"/>
                          <a:ea typeface="MS PGothic" charset="0"/>
                          <a:cs typeface="MS PGothic" charset="0"/>
                        </a:rPr>
                        <a:t>10</a:t>
                      </a:r>
                      <a:r>
                        <a:rPr lang="el-GR" sz="1000" b="1" dirty="0" smtClean="0">
                          <a:solidFill>
                            <a:srgbClr val="0066FF"/>
                          </a:solidFill>
                          <a:latin typeface="Calibri" charset="0"/>
                          <a:ea typeface="MS PGothic" charset="0"/>
                          <a:cs typeface="MS PGothic" charset="0"/>
                        </a:rPr>
                        <a:t>/201</a:t>
                      </a:r>
                      <a:r>
                        <a:rPr lang="en-US" sz="1000" b="1" dirty="0" smtClean="0">
                          <a:solidFill>
                            <a:srgbClr val="0066FF"/>
                          </a:solidFill>
                          <a:latin typeface="Calibri" charset="0"/>
                          <a:ea typeface="MS PGothic" charset="0"/>
                          <a:cs typeface="MS PGothic" charset="0"/>
                        </a:rPr>
                        <a:t>5</a:t>
                      </a:r>
                      <a:endParaRPr lang="en-US" sz="1000" dirty="0" smtClean="0"/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l-GR" sz="1000" b="1" dirty="0" smtClean="0">
                          <a:solidFill>
                            <a:srgbClr val="0066FF"/>
                          </a:solidFill>
                        </a:rPr>
                        <a:t>Επιχορήγηση του Κέντρου Ελέγχου και Πρόληψης</a:t>
                      </a:r>
                      <a:r>
                        <a:rPr lang="en-US" sz="1000" b="1" dirty="0" smtClean="0">
                          <a:solidFill>
                            <a:srgbClr val="0066FF"/>
                          </a:solidFill>
                        </a:rPr>
                        <a:t>…</a:t>
                      </a: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…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…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076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5 - Αριστερό άγκιστρο"/>
          <p:cNvSpPr>
            <a:spLocks/>
          </p:cNvSpPr>
          <p:nvPr/>
        </p:nvSpPr>
        <p:spPr bwMode="auto">
          <a:xfrm>
            <a:off x="1331913" y="2205038"/>
            <a:ext cx="431800" cy="1368425"/>
          </a:xfrm>
          <a:prstGeom prst="leftBrace">
            <a:avLst>
              <a:gd name="adj1" fmla="val 9591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19125" y="2735263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8" name="7 - Αριστερό άγκιστρο"/>
          <p:cNvSpPr>
            <a:spLocks/>
          </p:cNvSpPr>
          <p:nvPr/>
        </p:nvSpPr>
        <p:spPr bwMode="auto">
          <a:xfrm>
            <a:off x="1403350" y="1557338"/>
            <a:ext cx="431800" cy="576262"/>
          </a:xfrm>
          <a:prstGeom prst="leftBrace">
            <a:avLst>
              <a:gd name="adj1" fmla="val 95921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01613" y="1700213"/>
            <a:ext cx="1376362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Metadata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0" name="9 - Βέλος προς τα κάτω"/>
          <p:cNvSpPr>
            <a:spLocks noChangeArrowheads="1"/>
          </p:cNvSpPr>
          <p:nvPr/>
        </p:nvSpPr>
        <p:spPr bwMode="auto">
          <a:xfrm>
            <a:off x="827088" y="2133600"/>
            <a:ext cx="144462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1" name="10 - Ορθογώνιο"/>
          <p:cNvSpPr>
            <a:spLocks noChangeArrowheads="1"/>
          </p:cNvSpPr>
          <p:nvPr/>
        </p:nvSpPr>
        <p:spPr bwMode="auto">
          <a:xfrm>
            <a:off x="395288" y="4280118"/>
            <a:ext cx="8208962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l-GR" sz="1600" dirty="0" smtClean="0"/>
              <a:t>Έγκριση Δαπάνης (Β.1.2)</a:t>
            </a:r>
          </a:p>
          <a:p>
            <a:r>
              <a:rPr lang="en-US" sz="1600" dirty="0" smtClean="0"/>
              <a:t>	</a:t>
            </a:r>
            <a:r>
              <a:rPr lang="en-US" sz="1600" b="1" dirty="0" err="1" smtClean="0">
                <a:solidFill>
                  <a:srgbClr val="008000"/>
                </a:solidFill>
              </a:rPr>
              <a:t>ada</a:t>
            </a:r>
            <a:r>
              <a:rPr lang="en-US" sz="1600" b="1" dirty="0" smtClean="0">
                <a:solidFill>
                  <a:srgbClr val="008000"/>
                </a:solidFill>
              </a:rPr>
              <a:t>: </a:t>
            </a:r>
            <a:r>
              <a:rPr lang="el-GR" sz="1600" b="1" dirty="0" smtClean="0">
                <a:solidFill>
                  <a:srgbClr val="0066FF"/>
                </a:solidFill>
              </a:rPr>
              <a:t>7ΟΘΒ465ΦΥΟ-ΗΒΘ</a:t>
            </a:r>
            <a:endParaRPr lang="en-US" sz="1600" b="1" dirty="0" smtClean="0"/>
          </a:p>
          <a:p>
            <a:r>
              <a:rPr lang="en-US" sz="1600" b="1" dirty="0" smtClean="0"/>
              <a:t>	</a:t>
            </a:r>
            <a:r>
              <a:rPr lang="en-US" sz="1600" b="1" dirty="0" err="1" smtClean="0">
                <a:solidFill>
                  <a:srgbClr val="008000"/>
                </a:solidFill>
              </a:rPr>
              <a:t>foreas</a:t>
            </a:r>
            <a:r>
              <a:rPr lang="en-US" sz="1600" b="1" dirty="0" smtClean="0">
                <a:solidFill>
                  <a:srgbClr val="008000"/>
                </a:solidFill>
              </a:rPr>
              <a:t>: </a:t>
            </a:r>
            <a:r>
              <a:rPr lang="el-GR" sz="1600" b="1" dirty="0" smtClean="0">
                <a:solidFill>
                  <a:srgbClr val="0066FF"/>
                </a:solidFill>
              </a:rPr>
              <a:t>099017070</a:t>
            </a:r>
          </a:p>
          <a:p>
            <a:r>
              <a:rPr lang="en-US" sz="1600" b="1" dirty="0" smtClean="0"/>
              <a:t>	</a:t>
            </a:r>
            <a:r>
              <a:rPr lang="en-US" sz="1600" b="1" dirty="0" smtClean="0">
                <a:solidFill>
                  <a:srgbClr val="008000"/>
                </a:solidFill>
              </a:rPr>
              <a:t>amount: </a:t>
            </a:r>
            <a:r>
              <a:rPr lang="en-US" sz="1600" b="1" dirty="0" smtClean="0">
                <a:solidFill>
                  <a:srgbClr val="0066FF"/>
                </a:solidFill>
              </a:rPr>
              <a:t>2.000.000</a:t>
            </a:r>
            <a:endParaRPr lang="en-US" sz="1600" b="1" dirty="0" smtClean="0"/>
          </a:p>
          <a:p>
            <a:r>
              <a:rPr lang="en-US" sz="1600" b="1" dirty="0" smtClean="0"/>
              <a:t>	</a:t>
            </a:r>
            <a:r>
              <a:rPr lang="en-US" sz="1600" b="1" dirty="0" err="1" smtClean="0">
                <a:solidFill>
                  <a:srgbClr val="008000"/>
                </a:solidFill>
              </a:rPr>
              <a:t>signatureDate</a:t>
            </a:r>
            <a:r>
              <a:rPr lang="en-US" sz="1600" b="1" dirty="0" smtClean="0">
                <a:solidFill>
                  <a:srgbClr val="008000"/>
                </a:solidFill>
              </a:rPr>
              <a:t>: </a:t>
            </a:r>
            <a:r>
              <a:rPr lang="en-US" sz="1600" b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12</a:t>
            </a:r>
            <a:r>
              <a:rPr lang="el-GR" sz="1600" b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/</a:t>
            </a:r>
            <a:r>
              <a:rPr lang="en-US" sz="1600" b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10</a:t>
            </a:r>
            <a:r>
              <a:rPr lang="el-GR" sz="1600" b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/201</a:t>
            </a:r>
            <a:r>
              <a:rPr lang="en-US" sz="1600" b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5</a:t>
            </a:r>
            <a:endParaRPr lang="el-GR" sz="1600" b="1" dirty="0" smtClean="0">
              <a:solidFill>
                <a:srgbClr val="0066FF"/>
              </a:solidFill>
              <a:latin typeface="Calibri" charset="0"/>
              <a:ea typeface="MS PGothic" charset="0"/>
              <a:cs typeface="MS PGothic" charset="0"/>
            </a:endParaRPr>
          </a:p>
          <a:p>
            <a:r>
              <a:rPr lang="en-US" sz="1600" b="1" dirty="0" smtClean="0"/>
              <a:t>	</a:t>
            </a:r>
            <a:r>
              <a:rPr lang="en-US" sz="1600" b="1" dirty="0" smtClean="0">
                <a:solidFill>
                  <a:srgbClr val="008000"/>
                </a:solidFill>
              </a:rPr>
              <a:t>subject: </a:t>
            </a:r>
            <a:r>
              <a:rPr lang="el-GR" sz="1600" b="1" dirty="0" smtClean="0">
                <a:solidFill>
                  <a:srgbClr val="0066FF"/>
                </a:solidFill>
              </a:rPr>
              <a:t>Επιχορήγηση του Κέντρου Ελέγχου και Πρόληψης</a:t>
            </a:r>
            <a:r>
              <a:rPr lang="en-US" sz="1600" b="1" dirty="0" smtClean="0">
                <a:solidFill>
                  <a:srgbClr val="0066FF"/>
                </a:solidFill>
              </a:rPr>
              <a:t>…</a:t>
            </a:r>
            <a:endParaRPr lang="el-GR" sz="1600" b="1" dirty="0" smtClean="0">
              <a:solidFill>
                <a:srgbClr val="0066FF"/>
              </a:solidFill>
            </a:endParaRPr>
          </a:p>
          <a:p>
            <a:pPr algn="l"/>
            <a:endParaRPr lang="en-US" sz="1600" dirty="0" smtClean="0"/>
          </a:p>
        </p:txBody>
      </p:sp>
      <p:sp>
        <p:nvSpPr>
          <p:cNvPr id="12" name="12 - Δεξιό βέλος"/>
          <p:cNvSpPr>
            <a:spLocks noChangeArrowheads="1"/>
          </p:cNvSpPr>
          <p:nvPr/>
        </p:nvSpPr>
        <p:spPr bwMode="auto">
          <a:xfrm rot="10800000">
            <a:off x="8077200" y="3276600"/>
            <a:ext cx="647700" cy="288925"/>
          </a:xfrm>
          <a:prstGeom prst="rightArrow">
            <a:avLst>
              <a:gd name="adj1" fmla="val 50000"/>
              <a:gd name="adj2" fmla="val 49817"/>
            </a:avLst>
          </a:prstGeom>
          <a:solidFill>
            <a:srgbClr val="99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7924800" y="2438400"/>
            <a:ext cx="1219200" cy="2698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l-GR" sz="1200" b="1" kern="0" dirty="0" smtClean="0">
                <a:solidFill>
                  <a:srgbClr val="006600"/>
                </a:solidFill>
                <a:latin typeface="Courier New" pitchFamily="49" charset="0"/>
                <a:ea typeface="MS PGothic" pitchFamily="34" charset="-128"/>
              </a:rPr>
              <a:t>Εγκρίσεις Δαπανών</a:t>
            </a:r>
            <a:endParaRPr kumimoji="1" lang="el-GR" sz="1200" b="1" kern="0" dirty="0">
              <a:solidFill>
                <a:srgbClr val="006600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219200" y="1066800"/>
            <a:ext cx="1600200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b="1" kern="0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  <a:cs typeface="+mn-cs"/>
              </a:rPr>
              <a:t>Semantics</a:t>
            </a:r>
            <a:endParaRPr kumimoji="1" lang="el-GR" b="1" kern="0" dirty="0">
              <a:solidFill>
                <a:schemeClr val="accent3">
                  <a:lumMod val="50000"/>
                </a:schemeClr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5" name="9 - Βέλος προς τα κάτω"/>
          <p:cNvSpPr>
            <a:spLocks noChangeArrowheads="1"/>
          </p:cNvSpPr>
          <p:nvPr/>
        </p:nvSpPr>
        <p:spPr bwMode="auto">
          <a:xfrm rot="2150086">
            <a:off x="967841" y="1226222"/>
            <a:ext cx="186697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>
              <a:solidFill>
                <a:srgbClr val="FF6600"/>
              </a:solidFill>
            </a:endParaRPr>
          </a:p>
        </p:txBody>
      </p:sp>
      <p:pic>
        <p:nvPicPr>
          <p:cNvPr id="61446" name="Picture 6" descr="Αρχική"/>
          <p:cNvPicPr>
            <a:picLocks noChangeAspect="1" noChangeArrowheads="1"/>
          </p:cNvPicPr>
          <p:nvPr/>
        </p:nvPicPr>
        <p:blipFill>
          <a:blip r:embed="rId2" cstate="print"/>
          <a:srcRect t="28906" b="33593"/>
          <a:stretch>
            <a:fillRect/>
          </a:stretch>
        </p:blipFill>
        <p:spPr bwMode="auto">
          <a:xfrm>
            <a:off x="5181600" y="4876800"/>
            <a:ext cx="3121152" cy="457200"/>
          </a:xfrm>
          <a:prstGeom prst="rect">
            <a:avLst/>
          </a:prstGeom>
          <a:noFill/>
        </p:spPr>
      </p:pic>
      <p:sp>
        <p:nvSpPr>
          <p:cNvPr id="18" name="Title 3"/>
          <p:cNvSpPr txBox="1">
            <a:spLocks/>
          </p:cNvSpPr>
          <p:nvPr/>
        </p:nvSpPr>
        <p:spPr>
          <a:xfrm>
            <a:off x="533400" y="152400"/>
            <a:ext cx="8229600" cy="7159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ο δρόμος προς τα ... </a:t>
            </a:r>
            <a:r>
              <a:rPr kumimoji="0" lang="en-US" sz="32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kumimoji="0" lang="el-GR" sz="32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(ειδικό)</a:t>
            </a:r>
            <a:endParaRPr kumimoji="0" lang="en-US" sz="2000" b="1" i="0" u="none" strike="noStrike" kern="1200" cap="none" spc="0" normalizeH="0" baseline="0" noProof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9" name="Picture 2" descr="diaugei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1066800"/>
            <a:ext cx="1638300" cy="457200"/>
          </a:xfrm>
          <a:prstGeom prst="rect">
            <a:avLst/>
          </a:prstGeom>
          <a:noFill/>
        </p:spPr>
      </p:pic>
      <p:sp>
        <p:nvSpPr>
          <p:cNvPr id="20" name="Title 3"/>
          <p:cNvSpPr>
            <a:spLocks noGrp="1"/>
          </p:cNvSpPr>
          <p:nvPr>
            <p:ph type="title"/>
          </p:nvPr>
        </p:nvSpPr>
        <p:spPr>
          <a:xfrm>
            <a:off x="457200" y="6019800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Μοντελοποίηση (ΔΙ@ΥΓΕΙΑ)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677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7696200" y="490538"/>
            <a:ext cx="762000" cy="304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none" anchor="ctr"/>
          <a:lstStyle/>
          <a:p>
            <a:endParaRPr lang="el-GR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7696200" y="1905000"/>
            <a:ext cx="762000" cy="304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wrap="none" anchor="ctr"/>
          <a:lstStyle/>
          <a:p>
            <a:endParaRPr lang="el-GR"/>
          </a:p>
        </p:txBody>
      </p:sp>
      <p:sp>
        <p:nvSpPr>
          <p:cNvPr id="20" name="Line 8"/>
          <p:cNvSpPr>
            <a:spLocks noChangeShapeType="1"/>
          </p:cNvSpPr>
          <p:nvPr/>
        </p:nvSpPr>
        <p:spPr bwMode="auto">
          <a:xfrm>
            <a:off x="8077200" y="838200"/>
            <a:ext cx="0" cy="1066800"/>
          </a:xfrm>
          <a:prstGeom prst="line">
            <a:avLst/>
          </a:prstGeom>
          <a:noFill/>
          <a:ln w="635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Text Box 9"/>
          <p:cNvSpPr txBox="1">
            <a:spLocks noChangeArrowheads="1"/>
          </p:cNvSpPr>
          <p:nvPr/>
        </p:nvSpPr>
        <p:spPr bwMode="auto">
          <a:xfrm>
            <a:off x="8001000" y="762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i="1" dirty="0"/>
              <a:t>subject</a:t>
            </a:r>
            <a:endParaRPr lang="el-GR" b="0" i="1" dirty="0"/>
          </a:p>
        </p:txBody>
      </p:sp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6934200" y="1143000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i="1"/>
              <a:t>predicate</a:t>
            </a:r>
            <a:endParaRPr lang="el-GR" b="0" i="1"/>
          </a:p>
        </p:txBody>
      </p:sp>
      <p:sp>
        <p:nvSpPr>
          <p:cNvPr id="23" name="Text Box 11"/>
          <p:cNvSpPr txBox="1">
            <a:spLocks noChangeArrowheads="1"/>
          </p:cNvSpPr>
          <p:nvPr/>
        </p:nvSpPr>
        <p:spPr bwMode="auto">
          <a:xfrm>
            <a:off x="7772400" y="22098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i="1" dirty="0"/>
              <a:t>object</a:t>
            </a:r>
            <a:endParaRPr lang="el-GR" b="0" i="1" dirty="0"/>
          </a:p>
        </p:txBody>
      </p:sp>
      <p:sp>
        <p:nvSpPr>
          <p:cNvPr id="7" name="Rectangle 6"/>
          <p:cNvSpPr/>
          <p:nvPr/>
        </p:nvSpPr>
        <p:spPr>
          <a:xfrm>
            <a:off x="152400" y="381000"/>
            <a:ext cx="7086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2400" b="1" dirty="0" smtClean="0">
                <a:solidFill>
                  <a:srgbClr val="FF0000"/>
                </a:solidFill>
              </a:rPr>
              <a:t>Έγκριση Δαπάνης (Β.1.2)</a:t>
            </a:r>
            <a:endParaRPr lang="el-GR" sz="2400" b="1" dirty="0">
              <a:solidFill>
                <a:srgbClr val="FF0000"/>
              </a:solidFill>
            </a:endParaRPr>
          </a:p>
          <a:p>
            <a:r>
              <a:rPr lang="en-US" sz="1200" b="1" dirty="0"/>
              <a:t>	</a:t>
            </a:r>
            <a:endParaRPr lang="en-US" sz="1200" b="1" dirty="0" smtClean="0"/>
          </a:p>
          <a:p>
            <a:r>
              <a:rPr lang="en-US" b="1" dirty="0">
                <a:solidFill>
                  <a:srgbClr val="008000"/>
                </a:solidFill>
              </a:rPr>
              <a:t>	</a:t>
            </a:r>
            <a:r>
              <a:rPr lang="en-US" b="1" dirty="0" err="1" smtClean="0">
                <a:solidFill>
                  <a:srgbClr val="008000"/>
                </a:solidFill>
              </a:rPr>
              <a:t>ada</a:t>
            </a:r>
            <a:r>
              <a:rPr lang="en-US" b="1" dirty="0" smtClean="0">
                <a:solidFill>
                  <a:srgbClr val="008000"/>
                </a:solidFill>
              </a:rPr>
              <a:t>: </a:t>
            </a:r>
            <a:r>
              <a:rPr lang="el-GR" b="1" dirty="0" smtClean="0">
                <a:solidFill>
                  <a:srgbClr val="0066FF"/>
                </a:solidFill>
              </a:rPr>
              <a:t>7ΟΘΒ465ΦΥΟ-ΗΒΘ</a:t>
            </a:r>
            <a:endParaRPr lang="en-US" b="1" dirty="0"/>
          </a:p>
          <a:p>
            <a:r>
              <a:rPr lang="en-US" b="1" dirty="0"/>
              <a:t>	</a:t>
            </a:r>
            <a:r>
              <a:rPr lang="en-US" b="1" dirty="0" err="1" smtClean="0">
                <a:solidFill>
                  <a:srgbClr val="008000"/>
                </a:solidFill>
              </a:rPr>
              <a:t>foreas</a:t>
            </a:r>
            <a:r>
              <a:rPr lang="en-US" b="1" dirty="0" smtClean="0">
                <a:solidFill>
                  <a:srgbClr val="008000"/>
                </a:solidFill>
              </a:rPr>
              <a:t>: </a:t>
            </a:r>
            <a:r>
              <a:rPr lang="el-GR" b="1" dirty="0" smtClean="0">
                <a:solidFill>
                  <a:srgbClr val="0066FF"/>
                </a:solidFill>
              </a:rPr>
              <a:t>099017070</a:t>
            </a:r>
            <a:endParaRPr lang="el-GR" b="1" dirty="0">
              <a:solidFill>
                <a:srgbClr val="0066FF"/>
              </a:solidFill>
            </a:endParaRPr>
          </a:p>
          <a:p>
            <a:r>
              <a:rPr lang="en-US" b="1" dirty="0"/>
              <a:t>	</a:t>
            </a:r>
            <a:r>
              <a:rPr lang="en-US" b="1" dirty="0" smtClean="0">
                <a:solidFill>
                  <a:srgbClr val="008000"/>
                </a:solidFill>
              </a:rPr>
              <a:t>amount: </a:t>
            </a:r>
            <a:r>
              <a:rPr lang="en-US" b="1" dirty="0" smtClean="0">
                <a:solidFill>
                  <a:srgbClr val="0066FF"/>
                </a:solidFill>
              </a:rPr>
              <a:t>2.000.000</a:t>
            </a:r>
            <a:endParaRPr lang="en-US" b="1" dirty="0"/>
          </a:p>
          <a:p>
            <a:r>
              <a:rPr lang="en-US" b="1" dirty="0"/>
              <a:t>	</a:t>
            </a:r>
            <a:r>
              <a:rPr lang="en-US" b="1" dirty="0" err="1" smtClean="0">
                <a:solidFill>
                  <a:srgbClr val="008000"/>
                </a:solidFill>
              </a:rPr>
              <a:t>signatureDate</a:t>
            </a:r>
            <a:r>
              <a:rPr lang="en-US" b="1" dirty="0">
                <a:solidFill>
                  <a:srgbClr val="008000"/>
                </a:solidFill>
              </a:rPr>
              <a:t>: </a:t>
            </a:r>
            <a:r>
              <a:rPr lang="en-US" b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12</a:t>
            </a:r>
            <a:r>
              <a:rPr lang="el-GR" b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/</a:t>
            </a:r>
            <a:r>
              <a:rPr lang="en-US" b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10</a:t>
            </a:r>
            <a:r>
              <a:rPr lang="el-GR" b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/201</a:t>
            </a:r>
            <a:r>
              <a:rPr lang="en-US" b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5</a:t>
            </a:r>
            <a:endParaRPr lang="el-GR" b="1" dirty="0">
              <a:solidFill>
                <a:srgbClr val="0066FF"/>
              </a:solidFill>
              <a:latin typeface="Calibri" charset="0"/>
              <a:ea typeface="MS PGothic" charset="0"/>
              <a:cs typeface="MS PGothic" charset="0"/>
            </a:endParaRPr>
          </a:p>
          <a:p>
            <a:r>
              <a:rPr lang="en-US" b="1" dirty="0"/>
              <a:t>	</a:t>
            </a:r>
            <a:r>
              <a:rPr lang="en-US" b="1" dirty="0" smtClean="0">
                <a:solidFill>
                  <a:srgbClr val="008000"/>
                </a:solidFill>
              </a:rPr>
              <a:t>subject: </a:t>
            </a:r>
            <a:r>
              <a:rPr lang="el-GR" b="1" dirty="0" smtClean="0">
                <a:solidFill>
                  <a:srgbClr val="0066FF"/>
                </a:solidFill>
              </a:rPr>
              <a:t>Επιχορήγηση του Κέντρου Ελέγχου και Πρόληψης</a:t>
            </a:r>
            <a:r>
              <a:rPr lang="en-US" b="1" dirty="0" smtClean="0">
                <a:solidFill>
                  <a:srgbClr val="0066FF"/>
                </a:solidFill>
              </a:rPr>
              <a:t>…</a:t>
            </a:r>
            <a:endParaRPr lang="el-GR" b="1" dirty="0">
              <a:solidFill>
                <a:srgbClr val="0066FF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640832" y="4343400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085108" y="5933256"/>
            <a:ext cx="1237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>
                <a:solidFill>
                  <a:srgbClr val="0066FF"/>
                </a:solidFill>
              </a:rPr>
              <a:t>099017070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467544" y="3835896"/>
            <a:ext cx="1944216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36156" y="3903712"/>
            <a:ext cx="2047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>
                <a:solidFill>
                  <a:srgbClr val="0066FF"/>
                </a:solidFill>
              </a:rPr>
              <a:t>7ΟΘΒ465ΦΥΟ-ΗΒΘ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536432" y="3657600"/>
            <a:ext cx="120392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588224" y="3717032"/>
            <a:ext cx="1119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</a:rPr>
              <a:t>2.000.000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151860" y="5547250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12/10/2015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012160" y="5517232"/>
            <a:ext cx="15240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275832" y="4508500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FF0000"/>
                </a:solidFill>
              </a:rPr>
              <a:t>Β.1.2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635896" y="2996952"/>
            <a:ext cx="2012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>
                <a:solidFill>
                  <a:srgbClr val="0066FF"/>
                </a:solidFill>
              </a:rPr>
              <a:t>Επιχορήγηση του</a:t>
            </a:r>
            <a:r>
              <a:rPr lang="en-US" dirty="0" smtClean="0">
                <a:solidFill>
                  <a:srgbClr val="0066FF"/>
                </a:solidFill>
              </a:rPr>
              <a:t> …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3488432" y="2996952"/>
            <a:ext cx="22098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ine 8"/>
          <p:cNvSpPr>
            <a:spLocks noChangeShapeType="1"/>
          </p:cNvSpPr>
          <p:nvPr/>
        </p:nvSpPr>
        <p:spPr bwMode="auto">
          <a:xfrm flipH="1">
            <a:off x="3707904" y="4941168"/>
            <a:ext cx="288032" cy="936104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5393432" y="3962400"/>
            <a:ext cx="1143000" cy="533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8"/>
          <p:cNvSpPr>
            <a:spLocks noChangeShapeType="1"/>
          </p:cNvSpPr>
          <p:nvPr/>
        </p:nvSpPr>
        <p:spPr bwMode="auto">
          <a:xfrm flipH="1" flipV="1">
            <a:off x="2411760" y="4077072"/>
            <a:ext cx="1231776" cy="537592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8"/>
          <p:cNvSpPr>
            <a:spLocks noChangeShapeType="1"/>
          </p:cNvSpPr>
          <p:nvPr/>
        </p:nvSpPr>
        <p:spPr bwMode="auto">
          <a:xfrm flipH="1" flipV="1">
            <a:off x="4572000" y="3429000"/>
            <a:ext cx="8632" cy="914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8"/>
          <p:cNvSpPr>
            <a:spLocks noChangeShapeType="1"/>
          </p:cNvSpPr>
          <p:nvPr/>
        </p:nvSpPr>
        <p:spPr bwMode="auto">
          <a:xfrm>
            <a:off x="5292080" y="4941168"/>
            <a:ext cx="1368152" cy="576064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699792" y="3861048"/>
            <a:ext cx="52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ada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3923928" y="5245968"/>
            <a:ext cx="765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foreas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5850632" y="4211796"/>
            <a:ext cx="919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amount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156176" y="4941168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signatureDate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4631432" y="3573016"/>
            <a:ext cx="862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subject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987824" y="5893684"/>
            <a:ext cx="14986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3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- Πίνακας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714002"/>
              </p:ext>
            </p:extLst>
          </p:nvPr>
        </p:nvGraphicFramePr>
        <p:xfrm>
          <a:off x="1835150" y="1557338"/>
          <a:ext cx="6096000" cy="2409802"/>
        </p:xfrm>
        <a:graphic>
          <a:graphicData uri="http://schemas.openxmlformats.org/drawingml/2006/table">
            <a:tbl>
              <a:tblPr/>
              <a:tblGrid>
                <a:gridCol w="1212850"/>
                <a:gridCol w="762000"/>
                <a:gridCol w="958850"/>
                <a:gridCol w="1098550"/>
                <a:gridCol w="1143000"/>
                <a:gridCol w="920750"/>
              </a:tblGrid>
              <a:tr h="223806">
                <a:tc gridSpan="6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l-GR" sz="1400" b="1" dirty="0" smtClean="0">
                          <a:solidFill>
                            <a:schemeClr val="tx1"/>
                          </a:solidFill>
                        </a:rPr>
                        <a:t>Έγκριση Δαπάνης (Β.1.2)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kumimoji="0" lang="en-US" sz="14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8090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ΑΔΑΜ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Φορέας (ΑΦΜ)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Ποσό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4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Ημ</a:t>
                      </a: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/</a:t>
                      </a:r>
                      <a:r>
                        <a:rPr kumimoji="0" lang="el-GR" sz="14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νία</a:t>
                      </a: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 Υποβολής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Τίτλος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…</a:t>
                      </a: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 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474593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1" dirty="0" smtClean="0">
                          <a:solidFill>
                            <a:srgbClr val="0066FF"/>
                          </a:solidFill>
                        </a:rPr>
                        <a:t>14SYMV002027056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l-GR" sz="1000" b="1" dirty="0" smtClean="0">
                          <a:solidFill>
                            <a:srgbClr val="0066FF"/>
                          </a:solidFill>
                        </a:rPr>
                        <a:t>099017070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1" dirty="0" smtClean="0">
                          <a:solidFill>
                            <a:srgbClr val="0066FF"/>
                          </a:solidFill>
                        </a:rPr>
                        <a:t>4.359.578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 smtClean="0">
                          <a:solidFill>
                            <a:srgbClr val="0066FF"/>
                          </a:solidFill>
                          <a:latin typeface="Calibri" charset="0"/>
                          <a:ea typeface="MS PGothic" charset="0"/>
                          <a:cs typeface="MS PGothic" charset="0"/>
                        </a:rPr>
                        <a:t>17/04/2014</a:t>
                      </a:r>
                      <a:endParaRPr lang="en-US" sz="1000" dirty="0" smtClean="0"/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l-GR" sz="1000" b="1" dirty="0" smtClean="0">
                          <a:solidFill>
                            <a:srgbClr val="0066FF"/>
                          </a:solidFill>
                        </a:rPr>
                        <a:t>Προμήθεια του *** φαρμακευτικού ιδιοσκευάσματος</a:t>
                      </a:r>
                      <a:r>
                        <a:rPr lang="en-US" sz="1000" b="1" dirty="0" smtClean="0">
                          <a:solidFill>
                            <a:srgbClr val="0066FF"/>
                          </a:solidFill>
                        </a:rPr>
                        <a:t>…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…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076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5 - Αριστερό άγκιστρο"/>
          <p:cNvSpPr>
            <a:spLocks/>
          </p:cNvSpPr>
          <p:nvPr/>
        </p:nvSpPr>
        <p:spPr bwMode="auto">
          <a:xfrm>
            <a:off x="1331913" y="2205038"/>
            <a:ext cx="431800" cy="1368425"/>
          </a:xfrm>
          <a:prstGeom prst="leftBrace">
            <a:avLst>
              <a:gd name="adj1" fmla="val 9591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19125" y="2735263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8" name="7 - Αριστερό άγκιστρο"/>
          <p:cNvSpPr>
            <a:spLocks/>
          </p:cNvSpPr>
          <p:nvPr/>
        </p:nvSpPr>
        <p:spPr bwMode="auto">
          <a:xfrm>
            <a:off x="1403350" y="1557338"/>
            <a:ext cx="431800" cy="576262"/>
          </a:xfrm>
          <a:prstGeom prst="leftBrace">
            <a:avLst>
              <a:gd name="adj1" fmla="val 95921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01613" y="1700213"/>
            <a:ext cx="1376362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Metadata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0" name="9 - Βέλος προς τα κάτω"/>
          <p:cNvSpPr>
            <a:spLocks noChangeArrowheads="1"/>
          </p:cNvSpPr>
          <p:nvPr/>
        </p:nvSpPr>
        <p:spPr bwMode="auto">
          <a:xfrm>
            <a:off x="827088" y="2133600"/>
            <a:ext cx="144462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1" name="10 - Ορθογώνιο"/>
          <p:cNvSpPr>
            <a:spLocks noChangeArrowheads="1"/>
          </p:cNvSpPr>
          <p:nvPr/>
        </p:nvSpPr>
        <p:spPr bwMode="auto">
          <a:xfrm>
            <a:off x="395288" y="4280118"/>
            <a:ext cx="8208962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l-GR" sz="1600" dirty="0" smtClean="0"/>
              <a:t>Σύμβαση (</a:t>
            </a:r>
            <a:r>
              <a:rPr lang="en-US" sz="1600" dirty="0" smtClean="0"/>
              <a:t>SYMB</a:t>
            </a:r>
            <a:r>
              <a:rPr lang="el-GR" sz="1600" dirty="0" smtClean="0"/>
              <a:t>)</a:t>
            </a:r>
          </a:p>
          <a:p>
            <a:r>
              <a:rPr lang="en-US" sz="1600" dirty="0" smtClean="0"/>
              <a:t>	</a:t>
            </a:r>
            <a:r>
              <a:rPr lang="en-US" sz="1600" b="1" dirty="0" err="1" smtClean="0">
                <a:solidFill>
                  <a:srgbClr val="008000"/>
                </a:solidFill>
              </a:rPr>
              <a:t>adam</a:t>
            </a:r>
            <a:r>
              <a:rPr lang="en-US" sz="1600" b="1" dirty="0" smtClean="0">
                <a:solidFill>
                  <a:srgbClr val="008000"/>
                </a:solidFill>
              </a:rPr>
              <a:t>: </a:t>
            </a:r>
            <a:r>
              <a:rPr lang="en-US" sz="1600" b="1" dirty="0" smtClean="0">
                <a:solidFill>
                  <a:srgbClr val="0066FF"/>
                </a:solidFill>
              </a:rPr>
              <a:t>14SYMV002027056</a:t>
            </a:r>
            <a:endParaRPr lang="en-US" sz="1600" b="1" dirty="0" smtClean="0"/>
          </a:p>
          <a:p>
            <a:r>
              <a:rPr lang="en-US" sz="1600" b="1" dirty="0" smtClean="0"/>
              <a:t>	</a:t>
            </a:r>
            <a:r>
              <a:rPr lang="en-US" sz="1600" b="1" dirty="0" err="1" smtClean="0">
                <a:solidFill>
                  <a:srgbClr val="008000"/>
                </a:solidFill>
              </a:rPr>
              <a:t>foreas</a:t>
            </a:r>
            <a:r>
              <a:rPr lang="en-US" sz="1600" b="1" dirty="0" smtClean="0">
                <a:solidFill>
                  <a:srgbClr val="008000"/>
                </a:solidFill>
              </a:rPr>
              <a:t>: </a:t>
            </a:r>
            <a:r>
              <a:rPr lang="el-GR" sz="1600" b="1" dirty="0" smtClean="0">
                <a:solidFill>
                  <a:srgbClr val="0066FF"/>
                </a:solidFill>
              </a:rPr>
              <a:t>099017070</a:t>
            </a:r>
          </a:p>
          <a:p>
            <a:r>
              <a:rPr lang="en-US" sz="1600" b="1" dirty="0" smtClean="0"/>
              <a:t>	</a:t>
            </a:r>
            <a:r>
              <a:rPr lang="en-US" sz="1600" b="1" dirty="0" smtClean="0">
                <a:solidFill>
                  <a:srgbClr val="008000"/>
                </a:solidFill>
              </a:rPr>
              <a:t>amount: </a:t>
            </a:r>
            <a:r>
              <a:rPr lang="en-US" sz="1600" b="1" dirty="0" smtClean="0">
                <a:solidFill>
                  <a:srgbClr val="0066FF"/>
                </a:solidFill>
              </a:rPr>
              <a:t>4.359.578</a:t>
            </a:r>
            <a:endParaRPr lang="en-US" sz="1600" b="1" dirty="0" smtClean="0"/>
          </a:p>
          <a:p>
            <a:r>
              <a:rPr lang="en-US" sz="1600" b="1" dirty="0" smtClean="0"/>
              <a:t>	</a:t>
            </a:r>
            <a:r>
              <a:rPr lang="en-US" sz="1600" b="1" dirty="0" err="1" smtClean="0">
                <a:solidFill>
                  <a:srgbClr val="008000"/>
                </a:solidFill>
              </a:rPr>
              <a:t>submissionDate</a:t>
            </a:r>
            <a:r>
              <a:rPr lang="en-US" sz="1600" b="1" dirty="0" smtClean="0">
                <a:solidFill>
                  <a:srgbClr val="008000"/>
                </a:solidFill>
              </a:rPr>
              <a:t>: </a:t>
            </a:r>
            <a:r>
              <a:rPr lang="en-US" sz="1600" b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17/04/2014</a:t>
            </a:r>
            <a:endParaRPr lang="el-GR" sz="1600" b="1" dirty="0" smtClean="0">
              <a:solidFill>
                <a:srgbClr val="0066FF"/>
              </a:solidFill>
              <a:latin typeface="Calibri" charset="0"/>
              <a:ea typeface="MS PGothic" charset="0"/>
              <a:cs typeface="MS PGothic" charset="0"/>
            </a:endParaRPr>
          </a:p>
          <a:p>
            <a:r>
              <a:rPr lang="en-US" sz="1600" b="1" dirty="0" smtClean="0"/>
              <a:t>	</a:t>
            </a:r>
            <a:r>
              <a:rPr lang="en-US" sz="1600" b="1" dirty="0" smtClean="0">
                <a:solidFill>
                  <a:srgbClr val="008000"/>
                </a:solidFill>
              </a:rPr>
              <a:t>title: </a:t>
            </a:r>
            <a:r>
              <a:rPr lang="el-GR" sz="1600" b="1" dirty="0" smtClean="0">
                <a:solidFill>
                  <a:srgbClr val="0066FF"/>
                </a:solidFill>
              </a:rPr>
              <a:t>Προμήθεια του *** φαρμακευτικού ιδιοσκευάσματος</a:t>
            </a:r>
            <a:r>
              <a:rPr lang="en-US" sz="1600" b="1" dirty="0" smtClean="0">
                <a:solidFill>
                  <a:srgbClr val="0066FF"/>
                </a:solidFill>
              </a:rPr>
              <a:t>…</a:t>
            </a:r>
            <a:endParaRPr lang="el-GR" sz="1600" b="1" dirty="0" smtClean="0">
              <a:solidFill>
                <a:srgbClr val="0066FF"/>
              </a:solidFill>
            </a:endParaRPr>
          </a:p>
          <a:p>
            <a:pPr algn="l"/>
            <a:endParaRPr lang="en-US" sz="1600" dirty="0" smtClean="0"/>
          </a:p>
        </p:txBody>
      </p:sp>
      <p:sp>
        <p:nvSpPr>
          <p:cNvPr id="12" name="12 - Δεξιό βέλος"/>
          <p:cNvSpPr>
            <a:spLocks noChangeArrowheads="1"/>
          </p:cNvSpPr>
          <p:nvPr/>
        </p:nvSpPr>
        <p:spPr bwMode="auto">
          <a:xfrm rot="10800000">
            <a:off x="8077200" y="3276600"/>
            <a:ext cx="647700" cy="288925"/>
          </a:xfrm>
          <a:prstGeom prst="rightArrow">
            <a:avLst>
              <a:gd name="adj1" fmla="val 50000"/>
              <a:gd name="adj2" fmla="val 49817"/>
            </a:avLst>
          </a:prstGeom>
          <a:solidFill>
            <a:srgbClr val="99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7924800" y="2438400"/>
            <a:ext cx="1219200" cy="2698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l-GR" sz="1200" b="1" kern="0" dirty="0" smtClean="0">
                <a:solidFill>
                  <a:srgbClr val="006600"/>
                </a:solidFill>
                <a:latin typeface="Courier New" pitchFamily="49" charset="0"/>
                <a:ea typeface="MS PGothic" pitchFamily="34" charset="-128"/>
              </a:rPr>
              <a:t>Εγκρίσεις Δαπανών</a:t>
            </a:r>
            <a:endParaRPr kumimoji="1" lang="el-GR" sz="1200" b="1" kern="0" dirty="0">
              <a:solidFill>
                <a:srgbClr val="006600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219200" y="1066800"/>
            <a:ext cx="1600200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b="1" kern="0" dirty="0" smtClean="0">
                <a:solidFill>
                  <a:srgbClr val="FF0000"/>
                </a:solidFill>
                <a:latin typeface="Courier New" pitchFamily="49" charset="0"/>
                <a:ea typeface="MS PGothic" pitchFamily="34" charset="-128"/>
                <a:cs typeface="+mn-cs"/>
              </a:rPr>
              <a:t>Semantics</a:t>
            </a:r>
            <a:endParaRPr kumimoji="1" lang="el-GR" b="1" kern="0" dirty="0">
              <a:solidFill>
                <a:srgbClr val="FF0000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5" name="9 - Βέλος προς τα κάτω"/>
          <p:cNvSpPr>
            <a:spLocks noChangeArrowheads="1"/>
          </p:cNvSpPr>
          <p:nvPr/>
        </p:nvSpPr>
        <p:spPr bwMode="auto">
          <a:xfrm rot="2150086">
            <a:off x="967841" y="1226222"/>
            <a:ext cx="186697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>
              <a:solidFill>
                <a:srgbClr val="FF6600"/>
              </a:solidFill>
            </a:endParaRPr>
          </a:p>
        </p:txBody>
      </p:sp>
      <p:sp>
        <p:nvSpPr>
          <p:cNvPr id="17" name="Title 3"/>
          <p:cNvSpPr>
            <a:spLocks noGrp="1"/>
          </p:cNvSpPr>
          <p:nvPr>
            <p:ph type="title"/>
          </p:nvPr>
        </p:nvSpPr>
        <p:spPr>
          <a:xfrm>
            <a:off x="457200" y="6019800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Μοντελοποίηση (ΕΣΗΔΗΣ)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6" name="Picture 6" descr="Αρχική"/>
          <p:cNvPicPr>
            <a:picLocks noChangeAspect="1" noChangeArrowheads="1"/>
          </p:cNvPicPr>
          <p:nvPr/>
        </p:nvPicPr>
        <p:blipFill>
          <a:blip r:embed="rId2" cstate="print"/>
          <a:srcRect t="28906" b="33593"/>
          <a:stretch>
            <a:fillRect/>
          </a:stretch>
        </p:blipFill>
        <p:spPr bwMode="auto">
          <a:xfrm>
            <a:off x="5562600" y="4800600"/>
            <a:ext cx="3121152" cy="457200"/>
          </a:xfrm>
          <a:prstGeom prst="rect">
            <a:avLst/>
          </a:prstGeom>
          <a:noFill/>
        </p:spPr>
      </p:pic>
      <p:pic>
        <p:nvPicPr>
          <p:cNvPr id="18" name="Picture 4" descr="esidi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1400" y="1066800"/>
            <a:ext cx="2971800" cy="497228"/>
          </a:xfrm>
          <a:prstGeom prst="rect">
            <a:avLst/>
          </a:prstGeom>
          <a:noFill/>
        </p:spPr>
      </p:pic>
      <p:sp>
        <p:nvSpPr>
          <p:cNvPr id="20" name="Title 3"/>
          <p:cNvSpPr txBox="1">
            <a:spLocks/>
          </p:cNvSpPr>
          <p:nvPr/>
        </p:nvSpPr>
        <p:spPr>
          <a:xfrm>
            <a:off x="533400" y="152400"/>
            <a:ext cx="8229600" cy="7159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ο δρόμος προς τα ... </a:t>
            </a:r>
            <a:r>
              <a:rPr kumimoji="0" lang="en-US" sz="32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kumimoji="0" lang="el-GR" sz="32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(ειδικό)</a:t>
            </a:r>
            <a:endParaRPr kumimoji="0" lang="en-US" sz="2000" b="1" i="0" u="none" strike="noStrike" kern="1200" cap="none" spc="0" normalizeH="0" baseline="0" noProof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677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7696200" y="490538"/>
            <a:ext cx="762000" cy="304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none" anchor="ctr"/>
          <a:lstStyle/>
          <a:p>
            <a:endParaRPr lang="el-GR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7696200" y="1905000"/>
            <a:ext cx="762000" cy="304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wrap="none" anchor="ctr"/>
          <a:lstStyle/>
          <a:p>
            <a:endParaRPr lang="el-GR"/>
          </a:p>
        </p:txBody>
      </p:sp>
      <p:sp>
        <p:nvSpPr>
          <p:cNvPr id="20" name="Line 8"/>
          <p:cNvSpPr>
            <a:spLocks noChangeShapeType="1"/>
          </p:cNvSpPr>
          <p:nvPr/>
        </p:nvSpPr>
        <p:spPr bwMode="auto">
          <a:xfrm>
            <a:off x="8077200" y="838200"/>
            <a:ext cx="0" cy="1066800"/>
          </a:xfrm>
          <a:prstGeom prst="line">
            <a:avLst/>
          </a:prstGeom>
          <a:noFill/>
          <a:ln w="635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Text Box 9"/>
          <p:cNvSpPr txBox="1">
            <a:spLocks noChangeArrowheads="1"/>
          </p:cNvSpPr>
          <p:nvPr/>
        </p:nvSpPr>
        <p:spPr bwMode="auto">
          <a:xfrm>
            <a:off x="8001000" y="762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i="1" dirty="0"/>
              <a:t>subject</a:t>
            </a:r>
            <a:endParaRPr lang="el-GR" b="0" i="1" dirty="0"/>
          </a:p>
        </p:txBody>
      </p:sp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6934200" y="1143000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i="1"/>
              <a:t>predicate</a:t>
            </a:r>
            <a:endParaRPr lang="el-GR" b="0" i="1"/>
          </a:p>
        </p:txBody>
      </p:sp>
      <p:sp>
        <p:nvSpPr>
          <p:cNvPr id="23" name="Text Box 11"/>
          <p:cNvSpPr txBox="1">
            <a:spLocks noChangeArrowheads="1"/>
          </p:cNvSpPr>
          <p:nvPr/>
        </p:nvSpPr>
        <p:spPr bwMode="auto">
          <a:xfrm>
            <a:off x="7772400" y="22098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i="1" dirty="0"/>
              <a:t>object</a:t>
            </a:r>
            <a:endParaRPr lang="el-GR" b="0" i="1" dirty="0"/>
          </a:p>
        </p:txBody>
      </p:sp>
      <p:sp>
        <p:nvSpPr>
          <p:cNvPr id="7" name="Rectangle 6"/>
          <p:cNvSpPr/>
          <p:nvPr/>
        </p:nvSpPr>
        <p:spPr>
          <a:xfrm>
            <a:off x="152400" y="381000"/>
            <a:ext cx="7086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2400" b="1" dirty="0" smtClean="0">
                <a:solidFill>
                  <a:srgbClr val="FF0000"/>
                </a:solidFill>
              </a:rPr>
              <a:t>Σύμβαση </a:t>
            </a:r>
            <a:r>
              <a:rPr lang="en-US" sz="2400" b="1" dirty="0" smtClean="0">
                <a:solidFill>
                  <a:srgbClr val="FF0000"/>
                </a:solidFill>
              </a:rPr>
              <a:t>(SYMV)</a:t>
            </a:r>
            <a:endParaRPr lang="el-GR" sz="2400" b="1" dirty="0">
              <a:solidFill>
                <a:srgbClr val="FF0000"/>
              </a:solidFill>
            </a:endParaRPr>
          </a:p>
          <a:p>
            <a:r>
              <a:rPr lang="en-US" sz="1200" dirty="0"/>
              <a:t>	</a:t>
            </a:r>
            <a:endParaRPr lang="en-US" sz="1200" dirty="0" smtClean="0"/>
          </a:p>
          <a:p>
            <a:r>
              <a:rPr lang="en-US" b="1" dirty="0">
                <a:solidFill>
                  <a:srgbClr val="008000"/>
                </a:solidFill>
              </a:rPr>
              <a:t>	</a:t>
            </a:r>
            <a:r>
              <a:rPr lang="en-US" b="1" dirty="0" err="1" smtClean="0">
                <a:solidFill>
                  <a:srgbClr val="008000"/>
                </a:solidFill>
              </a:rPr>
              <a:t>adam</a:t>
            </a:r>
            <a:r>
              <a:rPr lang="en-US" b="1" dirty="0" smtClean="0">
                <a:solidFill>
                  <a:srgbClr val="008000"/>
                </a:solidFill>
              </a:rPr>
              <a:t>: </a:t>
            </a:r>
            <a:r>
              <a:rPr lang="en-US" b="1" dirty="0" smtClean="0">
                <a:solidFill>
                  <a:srgbClr val="0066FF"/>
                </a:solidFill>
              </a:rPr>
              <a:t>14SYMV002027056</a:t>
            </a:r>
            <a:endParaRPr lang="en-US" b="1" dirty="0" smtClean="0"/>
          </a:p>
          <a:p>
            <a:r>
              <a:rPr lang="en-US" b="1" dirty="0" smtClean="0"/>
              <a:t>	</a:t>
            </a:r>
            <a:r>
              <a:rPr lang="en-US" b="1" dirty="0" err="1" smtClean="0">
                <a:solidFill>
                  <a:srgbClr val="008000"/>
                </a:solidFill>
              </a:rPr>
              <a:t>foreas</a:t>
            </a:r>
            <a:r>
              <a:rPr lang="en-US" b="1" dirty="0" smtClean="0">
                <a:solidFill>
                  <a:srgbClr val="008000"/>
                </a:solidFill>
              </a:rPr>
              <a:t>: </a:t>
            </a:r>
            <a:r>
              <a:rPr lang="el-GR" b="1" dirty="0" smtClean="0">
                <a:solidFill>
                  <a:srgbClr val="0066FF"/>
                </a:solidFill>
              </a:rPr>
              <a:t>099017070</a:t>
            </a:r>
          </a:p>
          <a:p>
            <a:r>
              <a:rPr lang="en-US" b="1" dirty="0" smtClean="0"/>
              <a:t>	</a:t>
            </a:r>
            <a:r>
              <a:rPr lang="en-US" b="1" dirty="0" smtClean="0">
                <a:solidFill>
                  <a:srgbClr val="008000"/>
                </a:solidFill>
              </a:rPr>
              <a:t>amount: </a:t>
            </a:r>
            <a:r>
              <a:rPr lang="en-US" b="1" dirty="0" smtClean="0">
                <a:solidFill>
                  <a:srgbClr val="0066FF"/>
                </a:solidFill>
              </a:rPr>
              <a:t>4.359.578</a:t>
            </a:r>
            <a:endParaRPr lang="en-US" b="1" dirty="0" smtClean="0"/>
          </a:p>
          <a:p>
            <a:r>
              <a:rPr lang="en-US" b="1" dirty="0" smtClean="0"/>
              <a:t>	</a:t>
            </a:r>
            <a:r>
              <a:rPr lang="en-US" b="1" dirty="0" err="1" smtClean="0">
                <a:solidFill>
                  <a:srgbClr val="008000"/>
                </a:solidFill>
              </a:rPr>
              <a:t>submissionDate</a:t>
            </a:r>
            <a:r>
              <a:rPr lang="en-US" b="1" dirty="0" smtClean="0">
                <a:solidFill>
                  <a:srgbClr val="008000"/>
                </a:solidFill>
              </a:rPr>
              <a:t>: </a:t>
            </a:r>
            <a:r>
              <a:rPr lang="en-US" b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17/04/2014</a:t>
            </a:r>
            <a:endParaRPr lang="el-GR" b="1" dirty="0" smtClean="0">
              <a:solidFill>
                <a:srgbClr val="0066FF"/>
              </a:solidFill>
              <a:latin typeface="Calibri" charset="0"/>
              <a:ea typeface="MS PGothic" charset="0"/>
              <a:cs typeface="MS PGothic" charset="0"/>
            </a:endParaRPr>
          </a:p>
          <a:p>
            <a:r>
              <a:rPr lang="en-US" b="1" dirty="0" smtClean="0"/>
              <a:t>	</a:t>
            </a:r>
            <a:r>
              <a:rPr lang="en-US" b="1" dirty="0" smtClean="0">
                <a:solidFill>
                  <a:srgbClr val="008000"/>
                </a:solidFill>
              </a:rPr>
              <a:t>title: </a:t>
            </a:r>
            <a:r>
              <a:rPr lang="el-GR" b="1" dirty="0" smtClean="0">
                <a:solidFill>
                  <a:srgbClr val="0066FF"/>
                </a:solidFill>
              </a:rPr>
              <a:t>Προμήθεια του *** φαρμακευτικού ιδιοσκευάσματος</a:t>
            </a:r>
            <a:r>
              <a:rPr lang="en-US" b="1" dirty="0" smtClean="0">
                <a:solidFill>
                  <a:srgbClr val="0066FF"/>
                </a:solidFill>
              </a:rPr>
              <a:t>…</a:t>
            </a:r>
            <a:endParaRPr lang="el-GR" b="1" dirty="0">
              <a:solidFill>
                <a:srgbClr val="0066FF"/>
              </a:solidFill>
            </a:endParaRPr>
          </a:p>
        </p:txBody>
      </p:sp>
      <p:sp>
        <p:nvSpPr>
          <p:cNvPr id="28" name="Oval 13"/>
          <p:cNvSpPr/>
          <p:nvPr/>
        </p:nvSpPr>
        <p:spPr>
          <a:xfrm>
            <a:off x="3624570" y="4343400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068846" y="5933256"/>
            <a:ext cx="1237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>
                <a:solidFill>
                  <a:srgbClr val="0066FF"/>
                </a:solidFill>
              </a:rPr>
              <a:t>099017070</a:t>
            </a:r>
            <a:endParaRPr lang="en-US" dirty="0"/>
          </a:p>
        </p:txBody>
      </p:sp>
      <p:sp>
        <p:nvSpPr>
          <p:cNvPr id="32" name="Rectangle 29"/>
          <p:cNvSpPr/>
          <p:nvPr/>
        </p:nvSpPr>
        <p:spPr>
          <a:xfrm>
            <a:off x="451282" y="3835896"/>
            <a:ext cx="1944216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0"/>
          <p:cNvSpPr/>
          <p:nvPr/>
        </p:nvSpPr>
        <p:spPr>
          <a:xfrm>
            <a:off x="419894" y="3903712"/>
            <a:ext cx="2047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</a:rPr>
              <a:t>14SYMV002027056</a:t>
            </a:r>
            <a:endParaRPr lang="en-US" dirty="0"/>
          </a:p>
        </p:txBody>
      </p:sp>
      <p:sp>
        <p:nvSpPr>
          <p:cNvPr id="39" name="Rectangle 33"/>
          <p:cNvSpPr/>
          <p:nvPr/>
        </p:nvSpPr>
        <p:spPr>
          <a:xfrm>
            <a:off x="6520170" y="3657600"/>
            <a:ext cx="120392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4"/>
          <p:cNvSpPr/>
          <p:nvPr/>
        </p:nvSpPr>
        <p:spPr>
          <a:xfrm>
            <a:off x="6571962" y="3717032"/>
            <a:ext cx="1119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</a:rPr>
              <a:t>4.359.578</a:t>
            </a:r>
            <a:endParaRPr lang="en-US" dirty="0"/>
          </a:p>
        </p:txBody>
      </p:sp>
      <p:sp>
        <p:nvSpPr>
          <p:cNvPr id="42" name="Rectangle 35"/>
          <p:cNvSpPr/>
          <p:nvPr/>
        </p:nvSpPr>
        <p:spPr>
          <a:xfrm>
            <a:off x="6135598" y="5547250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17/04/2014</a:t>
            </a:r>
            <a:endParaRPr lang="en-US" dirty="0"/>
          </a:p>
        </p:txBody>
      </p:sp>
      <p:sp>
        <p:nvSpPr>
          <p:cNvPr id="45" name="Rectangle 36"/>
          <p:cNvSpPr/>
          <p:nvPr/>
        </p:nvSpPr>
        <p:spPr>
          <a:xfrm>
            <a:off x="5995898" y="5517232"/>
            <a:ext cx="15240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37"/>
          <p:cNvSpPr/>
          <p:nvPr/>
        </p:nvSpPr>
        <p:spPr>
          <a:xfrm>
            <a:off x="4184335" y="4508500"/>
            <a:ext cx="747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SYMV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49" name="Rectangle 38"/>
          <p:cNvSpPr/>
          <p:nvPr/>
        </p:nvSpPr>
        <p:spPr>
          <a:xfrm>
            <a:off x="3619634" y="2996952"/>
            <a:ext cx="184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>
                <a:solidFill>
                  <a:srgbClr val="0066FF"/>
                </a:solidFill>
              </a:rPr>
              <a:t>Προμήθεια του</a:t>
            </a:r>
            <a:r>
              <a:rPr lang="en-US" dirty="0" smtClean="0">
                <a:solidFill>
                  <a:srgbClr val="0066FF"/>
                </a:solidFill>
              </a:rPr>
              <a:t> …</a:t>
            </a:r>
            <a:endParaRPr lang="en-US" dirty="0"/>
          </a:p>
        </p:txBody>
      </p:sp>
      <p:sp>
        <p:nvSpPr>
          <p:cNvPr id="50" name="Rectangle 39"/>
          <p:cNvSpPr/>
          <p:nvPr/>
        </p:nvSpPr>
        <p:spPr>
          <a:xfrm>
            <a:off x="3472170" y="2996952"/>
            <a:ext cx="22098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Line 8"/>
          <p:cNvSpPr>
            <a:spLocks noChangeShapeType="1"/>
          </p:cNvSpPr>
          <p:nvPr/>
        </p:nvSpPr>
        <p:spPr bwMode="auto">
          <a:xfrm flipH="1">
            <a:off x="3691642" y="4941168"/>
            <a:ext cx="288032" cy="936104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Line 8"/>
          <p:cNvSpPr>
            <a:spLocks noChangeShapeType="1"/>
          </p:cNvSpPr>
          <p:nvPr/>
        </p:nvSpPr>
        <p:spPr bwMode="auto">
          <a:xfrm flipV="1">
            <a:off x="5377170" y="3962400"/>
            <a:ext cx="1143000" cy="533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Line 8"/>
          <p:cNvSpPr>
            <a:spLocks noChangeShapeType="1"/>
          </p:cNvSpPr>
          <p:nvPr/>
        </p:nvSpPr>
        <p:spPr bwMode="auto">
          <a:xfrm flipH="1" flipV="1">
            <a:off x="2395498" y="4077072"/>
            <a:ext cx="1231776" cy="537592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Line 8"/>
          <p:cNvSpPr>
            <a:spLocks noChangeShapeType="1"/>
          </p:cNvSpPr>
          <p:nvPr/>
        </p:nvSpPr>
        <p:spPr bwMode="auto">
          <a:xfrm flipH="1" flipV="1">
            <a:off x="4555738" y="3429000"/>
            <a:ext cx="8632" cy="914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Line 8"/>
          <p:cNvSpPr>
            <a:spLocks noChangeShapeType="1"/>
          </p:cNvSpPr>
          <p:nvPr/>
        </p:nvSpPr>
        <p:spPr bwMode="auto">
          <a:xfrm>
            <a:off x="5275818" y="4941168"/>
            <a:ext cx="1368152" cy="576064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" name="Rectangle 46"/>
          <p:cNvSpPr/>
          <p:nvPr/>
        </p:nvSpPr>
        <p:spPr>
          <a:xfrm>
            <a:off x="2683530" y="3861048"/>
            <a:ext cx="712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adam</a:t>
            </a:r>
            <a:endParaRPr lang="en-US" dirty="0"/>
          </a:p>
        </p:txBody>
      </p:sp>
      <p:sp>
        <p:nvSpPr>
          <p:cNvPr id="57" name="Rectangle 47"/>
          <p:cNvSpPr/>
          <p:nvPr/>
        </p:nvSpPr>
        <p:spPr>
          <a:xfrm>
            <a:off x="3907666" y="5245968"/>
            <a:ext cx="765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foreas</a:t>
            </a:r>
            <a:endParaRPr lang="en-US" dirty="0"/>
          </a:p>
        </p:txBody>
      </p:sp>
      <p:sp>
        <p:nvSpPr>
          <p:cNvPr id="58" name="Rectangle 49"/>
          <p:cNvSpPr/>
          <p:nvPr/>
        </p:nvSpPr>
        <p:spPr>
          <a:xfrm>
            <a:off x="5834370" y="4211796"/>
            <a:ext cx="919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amount</a:t>
            </a:r>
            <a:endParaRPr lang="en-US" dirty="0"/>
          </a:p>
        </p:txBody>
      </p:sp>
      <p:sp>
        <p:nvSpPr>
          <p:cNvPr id="59" name="Rectangle 50"/>
          <p:cNvSpPr/>
          <p:nvPr/>
        </p:nvSpPr>
        <p:spPr>
          <a:xfrm>
            <a:off x="6139914" y="4941168"/>
            <a:ext cx="1672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submissionDate</a:t>
            </a:r>
            <a:endParaRPr lang="en-US" dirty="0"/>
          </a:p>
        </p:txBody>
      </p:sp>
      <p:sp>
        <p:nvSpPr>
          <p:cNvPr id="60" name="Rectangle 51"/>
          <p:cNvSpPr/>
          <p:nvPr/>
        </p:nvSpPr>
        <p:spPr>
          <a:xfrm>
            <a:off x="4615170" y="3573016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title</a:t>
            </a:r>
            <a:endParaRPr lang="en-US" dirty="0"/>
          </a:p>
        </p:txBody>
      </p:sp>
      <p:sp>
        <p:nvSpPr>
          <p:cNvPr id="61" name="Rectangle 52"/>
          <p:cNvSpPr/>
          <p:nvPr/>
        </p:nvSpPr>
        <p:spPr>
          <a:xfrm>
            <a:off x="2971562" y="5893684"/>
            <a:ext cx="14986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4" descr="esidi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6200" y="457200"/>
            <a:ext cx="2971800" cy="4972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20772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/>
          <p:cNvSpPr/>
          <p:nvPr/>
        </p:nvSpPr>
        <p:spPr>
          <a:xfrm>
            <a:off x="1676400" y="1905000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371600" y="4232564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>
            <a:off x="5486400" y="1752600"/>
            <a:ext cx="914400" cy="11430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an 44"/>
          <p:cNvSpPr/>
          <p:nvPr/>
        </p:nvSpPr>
        <p:spPr>
          <a:xfrm>
            <a:off x="5486400" y="4267200"/>
            <a:ext cx="914400" cy="11430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29" idx="4"/>
            <a:endCxn id="33" idx="0"/>
          </p:cNvCxnSpPr>
          <p:nvPr/>
        </p:nvCxnSpPr>
        <p:spPr>
          <a:xfrm flipH="1">
            <a:off x="2324100" y="2590800"/>
            <a:ext cx="304800" cy="1641764"/>
          </a:xfrm>
          <a:prstGeom prst="straightConnector1">
            <a:avLst/>
          </a:prstGeom>
          <a:ln w="5080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9" idx="6"/>
            <a:endCxn id="6" idx="2"/>
          </p:cNvCxnSpPr>
          <p:nvPr/>
        </p:nvCxnSpPr>
        <p:spPr>
          <a:xfrm>
            <a:off x="3581400" y="2247900"/>
            <a:ext cx="1905000" cy="76200"/>
          </a:xfrm>
          <a:prstGeom prst="straightConnector1">
            <a:avLst/>
          </a:prstGeom>
          <a:ln w="38100"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3" idx="6"/>
            <a:endCxn id="45" idx="2"/>
          </p:cNvCxnSpPr>
          <p:nvPr/>
        </p:nvCxnSpPr>
        <p:spPr>
          <a:xfrm>
            <a:off x="3276600" y="4575464"/>
            <a:ext cx="2209800" cy="263236"/>
          </a:xfrm>
          <a:prstGeom prst="straightConnector1">
            <a:avLst/>
          </a:prstGeom>
          <a:ln w="38100"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6" idx="3"/>
            <a:endCxn id="45" idx="1"/>
          </p:cNvCxnSpPr>
          <p:nvPr/>
        </p:nvCxnSpPr>
        <p:spPr>
          <a:xfrm>
            <a:off x="5943600" y="2895600"/>
            <a:ext cx="0" cy="1371600"/>
          </a:xfrm>
          <a:prstGeom prst="straightConnector1">
            <a:avLst/>
          </a:prstGeom>
          <a:ln w="50800">
            <a:solidFill>
              <a:srgbClr val="0000FF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38200" y="28956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Διασύνδεση με ΑΦΜ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962400" y="184046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Property 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733800" y="47244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Property B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324600" y="3115270"/>
            <a:ext cx="15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Διασύνδεση Συνόλων Δεδομένων</a:t>
            </a:r>
            <a:endParaRPr lang="en-US" dirty="0"/>
          </a:p>
        </p:txBody>
      </p:sp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Το αποτέλεσμα … Διασύνδεση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23" name="Picture 6" descr="diavgeia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057400"/>
            <a:ext cx="1937197" cy="735201"/>
          </a:xfrm>
          <a:prstGeom prst="rect">
            <a:avLst/>
          </a:prstGeom>
        </p:spPr>
      </p:pic>
      <p:pic>
        <p:nvPicPr>
          <p:cNvPr id="24" name="Picture 4" descr="esidi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4600" y="4531972"/>
            <a:ext cx="2971800" cy="497228"/>
          </a:xfrm>
          <a:prstGeom prst="rect">
            <a:avLst/>
          </a:prstGeom>
          <a:noFill/>
        </p:spPr>
      </p:pic>
      <p:sp>
        <p:nvSpPr>
          <p:cNvPr id="26" name="Rectangle 31"/>
          <p:cNvSpPr/>
          <p:nvPr/>
        </p:nvSpPr>
        <p:spPr>
          <a:xfrm>
            <a:off x="2133600" y="1914525"/>
            <a:ext cx="1137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b="1" dirty="0" smtClean="0">
                <a:solidFill>
                  <a:srgbClr val="FF0000"/>
                </a:solidFill>
              </a:rPr>
              <a:t>Έγκριση Δαπάνης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27" name="Rectangle 38"/>
          <p:cNvSpPr/>
          <p:nvPr/>
        </p:nvSpPr>
        <p:spPr>
          <a:xfrm>
            <a:off x="1828800" y="4419600"/>
            <a:ext cx="1061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FF0000"/>
                </a:solidFill>
              </a:rPr>
              <a:t>Σύμβαση</a:t>
            </a:r>
            <a:endParaRPr lang="el-G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057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Ανοικτά Δεδομένα – Πρότυπα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219200"/>
            <a:ext cx="8534400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l-GR" sz="2400" dirty="0" smtClean="0"/>
              <a:t>Ανοιχτά </a:t>
            </a:r>
            <a:r>
              <a:rPr lang="el-GR" sz="2400" dirty="0"/>
              <a:t>δεδομένα είναι </a:t>
            </a:r>
            <a:r>
              <a:rPr lang="el-GR" sz="2400" dirty="0" smtClean="0"/>
              <a:t>τα δεδομένα </a:t>
            </a:r>
            <a:r>
              <a:rPr lang="el-GR" sz="2400" dirty="0"/>
              <a:t>που μπορούν </a:t>
            </a:r>
            <a:r>
              <a:rPr lang="el-GR" sz="2400" dirty="0" smtClean="0"/>
              <a:t>ελεύθερα, από οποιονδήποτε να: </a:t>
            </a:r>
            <a:endParaRPr lang="en-US" sz="2400" dirty="0" smtClean="0"/>
          </a:p>
          <a:p>
            <a:pPr marL="0" indent="0">
              <a:buNone/>
            </a:pPr>
            <a:endParaRPr lang="el-GR" sz="2400" dirty="0" smtClean="0"/>
          </a:p>
          <a:p>
            <a:r>
              <a:rPr lang="el-GR" sz="2400" i="1" dirty="0" smtClean="0"/>
              <a:t>επαναχρησιμοποιηθούν</a:t>
            </a:r>
            <a:endParaRPr lang="el-GR" sz="2400" i="1" dirty="0"/>
          </a:p>
          <a:p>
            <a:r>
              <a:rPr lang="el-GR" sz="2400" i="1" dirty="0" smtClean="0"/>
              <a:t>τροποποιηθούν</a:t>
            </a:r>
          </a:p>
          <a:p>
            <a:r>
              <a:rPr lang="el-GR" sz="2400" i="1" dirty="0" smtClean="0"/>
              <a:t>αναδιανεμηθούν </a:t>
            </a:r>
            <a:endParaRPr lang="en-US" sz="2400" i="1" dirty="0" smtClean="0"/>
          </a:p>
          <a:p>
            <a:endParaRPr lang="el-GR" sz="2400" i="1" dirty="0" smtClean="0"/>
          </a:p>
          <a:p>
            <a:endParaRPr lang="el-GR" sz="2400" i="1" dirty="0" smtClean="0"/>
          </a:p>
          <a:p>
            <a:pPr marL="0" indent="0">
              <a:buNone/>
            </a:pPr>
            <a:r>
              <a:rPr lang="el-GR" sz="2400" dirty="0" smtClean="0"/>
              <a:t>Αρκεί όμως:</a:t>
            </a:r>
            <a:r>
              <a:rPr lang="el-GR" sz="2400" i="1" dirty="0" smtClean="0"/>
              <a:t> </a:t>
            </a:r>
          </a:p>
          <a:p>
            <a:r>
              <a:rPr lang="el-GR" sz="2400" i="1" dirty="0"/>
              <a:t>ν</a:t>
            </a:r>
            <a:r>
              <a:rPr lang="el-GR" sz="2400" i="1" dirty="0" smtClean="0"/>
              <a:t>α υπάρχει αναφορά της πηγής προέλευσης </a:t>
            </a:r>
          </a:p>
          <a:p>
            <a:r>
              <a:rPr lang="el-GR" sz="2400" i="1" dirty="0" smtClean="0"/>
              <a:t>η αναδιανομή να γίνεται με τους ίδιους όρους.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888" y="2057400"/>
            <a:ext cx="2597112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12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13"/>
          <p:cNvSpPr/>
          <p:nvPr/>
        </p:nvSpPr>
        <p:spPr>
          <a:xfrm>
            <a:off x="3568824" y="4863868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9"/>
          <p:cNvSpPr/>
          <p:nvPr/>
        </p:nvSpPr>
        <p:spPr>
          <a:xfrm>
            <a:off x="395536" y="4356364"/>
            <a:ext cx="1944216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30"/>
          <p:cNvSpPr/>
          <p:nvPr/>
        </p:nvSpPr>
        <p:spPr>
          <a:xfrm>
            <a:off x="364148" y="4424180"/>
            <a:ext cx="2047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>
                <a:solidFill>
                  <a:srgbClr val="0066FF"/>
                </a:solidFill>
              </a:rPr>
              <a:t>7ΟΘΒ465ΦΥΟ-ΗΒΘ</a:t>
            </a:r>
            <a:endParaRPr lang="en-US" dirty="0"/>
          </a:p>
        </p:txBody>
      </p:sp>
      <p:sp>
        <p:nvSpPr>
          <p:cNvPr id="30" name="Rectangle 33"/>
          <p:cNvSpPr/>
          <p:nvPr/>
        </p:nvSpPr>
        <p:spPr>
          <a:xfrm>
            <a:off x="6464424" y="4178068"/>
            <a:ext cx="120392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4"/>
          <p:cNvSpPr/>
          <p:nvPr/>
        </p:nvSpPr>
        <p:spPr>
          <a:xfrm>
            <a:off x="6516216" y="4237500"/>
            <a:ext cx="1119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</a:rPr>
              <a:t>2.000.000</a:t>
            </a:r>
            <a:endParaRPr lang="en-US" dirty="0"/>
          </a:p>
        </p:txBody>
      </p:sp>
      <p:sp>
        <p:nvSpPr>
          <p:cNvPr id="32" name="Rectangle 35"/>
          <p:cNvSpPr/>
          <p:nvPr/>
        </p:nvSpPr>
        <p:spPr>
          <a:xfrm>
            <a:off x="6079852" y="6067718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12/10/2015</a:t>
            </a:r>
            <a:endParaRPr lang="en-US" dirty="0"/>
          </a:p>
        </p:txBody>
      </p:sp>
      <p:sp>
        <p:nvSpPr>
          <p:cNvPr id="33" name="Rectangle 36"/>
          <p:cNvSpPr/>
          <p:nvPr/>
        </p:nvSpPr>
        <p:spPr>
          <a:xfrm>
            <a:off x="5940152" y="6037700"/>
            <a:ext cx="15240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7"/>
          <p:cNvSpPr/>
          <p:nvPr/>
        </p:nvSpPr>
        <p:spPr>
          <a:xfrm>
            <a:off x="4203824" y="5028968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FF0000"/>
                </a:solidFill>
              </a:rPr>
              <a:t>Β.1.2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35" name="Rectangle 38"/>
          <p:cNvSpPr/>
          <p:nvPr/>
        </p:nvSpPr>
        <p:spPr>
          <a:xfrm>
            <a:off x="2703240" y="6253724"/>
            <a:ext cx="2012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>
                <a:solidFill>
                  <a:srgbClr val="0066FF"/>
                </a:solidFill>
              </a:rPr>
              <a:t>Επιχορήγηση του</a:t>
            </a:r>
            <a:r>
              <a:rPr lang="en-US" dirty="0" smtClean="0">
                <a:solidFill>
                  <a:srgbClr val="0066FF"/>
                </a:solidFill>
              </a:rPr>
              <a:t> …</a:t>
            </a:r>
            <a:endParaRPr lang="en-US" dirty="0"/>
          </a:p>
        </p:txBody>
      </p:sp>
      <p:sp>
        <p:nvSpPr>
          <p:cNvPr id="36" name="Rectangle 39"/>
          <p:cNvSpPr/>
          <p:nvPr/>
        </p:nvSpPr>
        <p:spPr>
          <a:xfrm>
            <a:off x="2555776" y="6253724"/>
            <a:ext cx="22098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ine 8"/>
          <p:cNvSpPr>
            <a:spLocks noChangeShapeType="1"/>
          </p:cNvSpPr>
          <p:nvPr/>
        </p:nvSpPr>
        <p:spPr bwMode="auto">
          <a:xfrm flipV="1">
            <a:off x="5321424" y="4482868"/>
            <a:ext cx="1143000" cy="533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Line 8"/>
          <p:cNvSpPr>
            <a:spLocks noChangeShapeType="1"/>
          </p:cNvSpPr>
          <p:nvPr/>
        </p:nvSpPr>
        <p:spPr bwMode="auto">
          <a:xfrm flipH="1" flipV="1">
            <a:off x="2339752" y="4597540"/>
            <a:ext cx="1231776" cy="537592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8"/>
          <p:cNvSpPr>
            <a:spLocks noChangeShapeType="1"/>
          </p:cNvSpPr>
          <p:nvPr/>
        </p:nvSpPr>
        <p:spPr bwMode="auto">
          <a:xfrm flipH="1">
            <a:off x="3635896" y="5517232"/>
            <a:ext cx="504056" cy="736492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Line 8"/>
          <p:cNvSpPr>
            <a:spLocks noChangeShapeType="1"/>
          </p:cNvSpPr>
          <p:nvPr/>
        </p:nvSpPr>
        <p:spPr bwMode="auto">
          <a:xfrm>
            <a:off x="5220072" y="5461636"/>
            <a:ext cx="1368152" cy="576064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Rectangle 46"/>
          <p:cNvSpPr/>
          <p:nvPr/>
        </p:nvSpPr>
        <p:spPr>
          <a:xfrm>
            <a:off x="2627784" y="4381516"/>
            <a:ext cx="52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ada</a:t>
            </a:r>
            <a:endParaRPr lang="en-US" dirty="0"/>
          </a:p>
        </p:txBody>
      </p:sp>
      <p:sp>
        <p:nvSpPr>
          <p:cNvPr id="44" name="Rectangle 49"/>
          <p:cNvSpPr/>
          <p:nvPr/>
        </p:nvSpPr>
        <p:spPr>
          <a:xfrm>
            <a:off x="5778624" y="4732264"/>
            <a:ext cx="919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amount</a:t>
            </a:r>
            <a:endParaRPr lang="en-US" dirty="0"/>
          </a:p>
        </p:txBody>
      </p:sp>
      <p:sp>
        <p:nvSpPr>
          <p:cNvPr id="45" name="Rectangle 50"/>
          <p:cNvSpPr/>
          <p:nvPr/>
        </p:nvSpPr>
        <p:spPr>
          <a:xfrm>
            <a:off x="6084168" y="5461636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signatureDate</a:t>
            </a:r>
            <a:endParaRPr lang="en-US" dirty="0"/>
          </a:p>
        </p:txBody>
      </p:sp>
      <p:sp>
        <p:nvSpPr>
          <p:cNvPr id="46" name="Rectangle 51"/>
          <p:cNvSpPr/>
          <p:nvPr/>
        </p:nvSpPr>
        <p:spPr>
          <a:xfrm>
            <a:off x="3061191" y="5668368"/>
            <a:ext cx="862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subject</a:t>
            </a:r>
            <a:endParaRPr lang="en-US" dirty="0"/>
          </a:p>
        </p:txBody>
      </p:sp>
      <p:sp>
        <p:nvSpPr>
          <p:cNvPr id="70" name="Oval 13"/>
          <p:cNvSpPr/>
          <p:nvPr/>
        </p:nvSpPr>
        <p:spPr>
          <a:xfrm>
            <a:off x="3840594" y="1679104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28"/>
          <p:cNvSpPr/>
          <p:nvPr/>
        </p:nvSpPr>
        <p:spPr>
          <a:xfrm>
            <a:off x="3284870" y="3412976"/>
            <a:ext cx="1237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>
                <a:solidFill>
                  <a:srgbClr val="0066FF"/>
                </a:solidFill>
              </a:rPr>
              <a:t>099017070</a:t>
            </a:r>
            <a:endParaRPr lang="en-US" dirty="0"/>
          </a:p>
        </p:txBody>
      </p:sp>
      <p:sp>
        <p:nvSpPr>
          <p:cNvPr id="72" name="Rectangle 29"/>
          <p:cNvSpPr/>
          <p:nvPr/>
        </p:nvSpPr>
        <p:spPr>
          <a:xfrm>
            <a:off x="667306" y="1171600"/>
            <a:ext cx="1944216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30"/>
          <p:cNvSpPr/>
          <p:nvPr/>
        </p:nvSpPr>
        <p:spPr>
          <a:xfrm>
            <a:off x="635918" y="1239416"/>
            <a:ext cx="2047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</a:rPr>
              <a:t>14SYMV002027056</a:t>
            </a:r>
            <a:endParaRPr lang="en-US" dirty="0"/>
          </a:p>
        </p:txBody>
      </p:sp>
      <p:sp>
        <p:nvSpPr>
          <p:cNvPr id="74" name="Rectangle 33"/>
          <p:cNvSpPr/>
          <p:nvPr/>
        </p:nvSpPr>
        <p:spPr>
          <a:xfrm>
            <a:off x="6736194" y="993304"/>
            <a:ext cx="120392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34"/>
          <p:cNvSpPr/>
          <p:nvPr/>
        </p:nvSpPr>
        <p:spPr>
          <a:xfrm>
            <a:off x="6787986" y="1052736"/>
            <a:ext cx="1119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</a:rPr>
              <a:t>4.359.578</a:t>
            </a:r>
            <a:endParaRPr lang="en-US" dirty="0"/>
          </a:p>
        </p:txBody>
      </p:sp>
      <p:sp>
        <p:nvSpPr>
          <p:cNvPr id="76" name="Rectangle 35"/>
          <p:cNvSpPr/>
          <p:nvPr/>
        </p:nvSpPr>
        <p:spPr>
          <a:xfrm>
            <a:off x="6351622" y="2882954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17/04/2014</a:t>
            </a:r>
            <a:endParaRPr lang="en-US" dirty="0"/>
          </a:p>
        </p:txBody>
      </p:sp>
      <p:sp>
        <p:nvSpPr>
          <p:cNvPr id="77" name="Rectangle 36"/>
          <p:cNvSpPr/>
          <p:nvPr/>
        </p:nvSpPr>
        <p:spPr>
          <a:xfrm>
            <a:off x="6211922" y="2852936"/>
            <a:ext cx="15240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37"/>
          <p:cNvSpPr/>
          <p:nvPr/>
        </p:nvSpPr>
        <p:spPr>
          <a:xfrm>
            <a:off x="4400359" y="1844204"/>
            <a:ext cx="747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SYMV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79" name="Rectangle 38"/>
          <p:cNvSpPr/>
          <p:nvPr/>
        </p:nvSpPr>
        <p:spPr>
          <a:xfrm>
            <a:off x="3835658" y="332656"/>
            <a:ext cx="184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>
                <a:solidFill>
                  <a:srgbClr val="0066FF"/>
                </a:solidFill>
              </a:rPr>
              <a:t>Προμήθεια του</a:t>
            </a:r>
            <a:r>
              <a:rPr lang="en-US" dirty="0" smtClean="0">
                <a:solidFill>
                  <a:srgbClr val="0066FF"/>
                </a:solidFill>
              </a:rPr>
              <a:t> …</a:t>
            </a:r>
            <a:endParaRPr lang="en-US" dirty="0"/>
          </a:p>
        </p:txBody>
      </p:sp>
      <p:sp>
        <p:nvSpPr>
          <p:cNvPr id="80" name="Rectangle 39"/>
          <p:cNvSpPr/>
          <p:nvPr/>
        </p:nvSpPr>
        <p:spPr>
          <a:xfrm>
            <a:off x="3688194" y="332656"/>
            <a:ext cx="22098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ine 8"/>
          <p:cNvSpPr>
            <a:spLocks noChangeShapeType="1"/>
          </p:cNvSpPr>
          <p:nvPr/>
        </p:nvSpPr>
        <p:spPr bwMode="auto">
          <a:xfrm flipH="1">
            <a:off x="3923928" y="2276872"/>
            <a:ext cx="271770" cy="108012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" name="Line 8"/>
          <p:cNvSpPr>
            <a:spLocks noChangeShapeType="1"/>
          </p:cNvSpPr>
          <p:nvPr/>
        </p:nvSpPr>
        <p:spPr bwMode="auto">
          <a:xfrm flipV="1">
            <a:off x="5593194" y="1298104"/>
            <a:ext cx="1143000" cy="533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" name="Line 8"/>
          <p:cNvSpPr>
            <a:spLocks noChangeShapeType="1"/>
          </p:cNvSpPr>
          <p:nvPr/>
        </p:nvSpPr>
        <p:spPr bwMode="auto">
          <a:xfrm flipH="1" flipV="1">
            <a:off x="2611522" y="1412776"/>
            <a:ext cx="1231776" cy="537592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" name="Line 8"/>
          <p:cNvSpPr>
            <a:spLocks noChangeShapeType="1"/>
          </p:cNvSpPr>
          <p:nvPr/>
        </p:nvSpPr>
        <p:spPr bwMode="auto">
          <a:xfrm flipH="1" flipV="1">
            <a:off x="4771762" y="764704"/>
            <a:ext cx="8632" cy="914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Line 8"/>
          <p:cNvSpPr>
            <a:spLocks noChangeShapeType="1"/>
          </p:cNvSpPr>
          <p:nvPr/>
        </p:nvSpPr>
        <p:spPr bwMode="auto">
          <a:xfrm>
            <a:off x="5491842" y="2276872"/>
            <a:ext cx="1368152" cy="576064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Rectangle 46"/>
          <p:cNvSpPr/>
          <p:nvPr/>
        </p:nvSpPr>
        <p:spPr>
          <a:xfrm>
            <a:off x="2899554" y="1196752"/>
            <a:ext cx="712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adam</a:t>
            </a:r>
            <a:endParaRPr lang="en-US" dirty="0"/>
          </a:p>
        </p:txBody>
      </p:sp>
      <p:sp>
        <p:nvSpPr>
          <p:cNvPr id="87" name="Rectangle 47"/>
          <p:cNvSpPr/>
          <p:nvPr/>
        </p:nvSpPr>
        <p:spPr>
          <a:xfrm>
            <a:off x="4038600" y="2678668"/>
            <a:ext cx="765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foreas</a:t>
            </a:r>
            <a:endParaRPr lang="en-US" dirty="0"/>
          </a:p>
        </p:txBody>
      </p:sp>
      <p:sp>
        <p:nvSpPr>
          <p:cNvPr id="88" name="Rectangle 49"/>
          <p:cNvSpPr/>
          <p:nvPr/>
        </p:nvSpPr>
        <p:spPr>
          <a:xfrm>
            <a:off x="6050394" y="1547500"/>
            <a:ext cx="919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amount</a:t>
            </a:r>
            <a:endParaRPr lang="en-US" dirty="0"/>
          </a:p>
        </p:txBody>
      </p:sp>
      <p:sp>
        <p:nvSpPr>
          <p:cNvPr id="89" name="Rectangle 50"/>
          <p:cNvSpPr/>
          <p:nvPr/>
        </p:nvSpPr>
        <p:spPr>
          <a:xfrm>
            <a:off x="6355938" y="2276872"/>
            <a:ext cx="1672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submissionDate</a:t>
            </a:r>
            <a:endParaRPr lang="en-US" dirty="0"/>
          </a:p>
        </p:txBody>
      </p:sp>
      <p:sp>
        <p:nvSpPr>
          <p:cNvPr id="90" name="Rectangle 51"/>
          <p:cNvSpPr/>
          <p:nvPr/>
        </p:nvSpPr>
        <p:spPr>
          <a:xfrm>
            <a:off x="4831194" y="90872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title</a:t>
            </a:r>
            <a:endParaRPr lang="en-US" dirty="0"/>
          </a:p>
        </p:txBody>
      </p:sp>
      <p:sp>
        <p:nvSpPr>
          <p:cNvPr id="91" name="Rectangle 52"/>
          <p:cNvSpPr/>
          <p:nvPr/>
        </p:nvSpPr>
        <p:spPr>
          <a:xfrm>
            <a:off x="3187586" y="3373404"/>
            <a:ext cx="14986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Line 8"/>
          <p:cNvSpPr>
            <a:spLocks noChangeShapeType="1"/>
          </p:cNvSpPr>
          <p:nvPr/>
        </p:nvSpPr>
        <p:spPr bwMode="auto">
          <a:xfrm flipH="1" flipV="1">
            <a:off x="3923928" y="3789040"/>
            <a:ext cx="504056" cy="108012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Rectangle 47"/>
          <p:cNvSpPr/>
          <p:nvPr/>
        </p:nvSpPr>
        <p:spPr>
          <a:xfrm>
            <a:off x="4211960" y="4005064"/>
            <a:ext cx="765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foreas</a:t>
            </a:r>
            <a:endParaRPr lang="en-US" dirty="0"/>
          </a:p>
        </p:txBody>
      </p:sp>
      <p:sp>
        <p:nvSpPr>
          <p:cNvPr id="94" name="Oval 13"/>
          <p:cNvSpPr/>
          <p:nvPr/>
        </p:nvSpPr>
        <p:spPr>
          <a:xfrm>
            <a:off x="2483768" y="2636912"/>
            <a:ext cx="3168352" cy="1872208"/>
          </a:xfrm>
          <a:prstGeom prst="ellipse">
            <a:avLst/>
          </a:prstGeom>
          <a:noFill/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237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… και άλλες Διασυνδέσεις !!!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0" name="Picture 3" descr="athen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008" y="1467055"/>
            <a:ext cx="1086362" cy="1179384"/>
          </a:xfrm>
          <a:prstGeom prst="rect">
            <a:avLst/>
          </a:prstGeom>
        </p:spPr>
      </p:pic>
      <p:pic>
        <p:nvPicPr>
          <p:cNvPr id="11" name="Picture 4" descr="thes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376" y="2222224"/>
            <a:ext cx="2029795" cy="817413"/>
          </a:xfrm>
          <a:prstGeom prst="rect">
            <a:avLst/>
          </a:prstGeom>
        </p:spPr>
      </p:pic>
      <p:pic>
        <p:nvPicPr>
          <p:cNvPr id="12" name="Picture 5" descr="kalamaria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3" t="20663" r="6451" b="13212"/>
          <a:stretch/>
        </p:blipFill>
        <p:spPr>
          <a:xfrm>
            <a:off x="4310358" y="1326805"/>
            <a:ext cx="1794813" cy="884540"/>
          </a:xfrm>
          <a:prstGeom prst="rect">
            <a:avLst/>
          </a:prstGeom>
        </p:spPr>
      </p:pic>
      <p:pic>
        <p:nvPicPr>
          <p:cNvPr id="13" name="Picture 6" descr="diavgeia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48000"/>
            <a:ext cx="1937197" cy="735201"/>
          </a:xfrm>
          <a:prstGeom prst="rect">
            <a:avLst/>
          </a:prstGeom>
        </p:spPr>
      </p:pic>
      <p:pic>
        <p:nvPicPr>
          <p:cNvPr id="14" name="Picture 8" descr="kath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657600"/>
            <a:ext cx="1193690" cy="1066363"/>
          </a:xfrm>
          <a:prstGeom prst="rect">
            <a:avLst/>
          </a:prstGeom>
        </p:spPr>
      </p:pic>
      <p:pic>
        <p:nvPicPr>
          <p:cNvPr id="15" name="Picture 10" descr="FUEL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733800"/>
            <a:ext cx="1606645" cy="952961"/>
          </a:xfrm>
          <a:prstGeom prst="rect">
            <a:avLst/>
          </a:prstGeom>
        </p:spPr>
      </p:pic>
      <p:pic>
        <p:nvPicPr>
          <p:cNvPr id="16" name="Picture 12" descr="eprices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8" r="8481" b="58178"/>
          <a:stretch/>
        </p:blipFill>
        <p:spPr>
          <a:xfrm>
            <a:off x="7086600" y="2514600"/>
            <a:ext cx="1755008" cy="874498"/>
          </a:xfrm>
          <a:prstGeom prst="rect">
            <a:avLst/>
          </a:prstGeom>
        </p:spPr>
      </p:pic>
      <p:pic>
        <p:nvPicPr>
          <p:cNvPr id="17" name="Picture 14" descr="espa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78"/>
          <a:stretch/>
        </p:blipFill>
        <p:spPr>
          <a:xfrm>
            <a:off x="457200" y="1600200"/>
            <a:ext cx="1791623" cy="934232"/>
          </a:xfrm>
          <a:prstGeom prst="rect">
            <a:avLst/>
          </a:prstGeom>
        </p:spPr>
      </p:pic>
      <p:pic>
        <p:nvPicPr>
          <p:cNvPr id="18" name="Picture 1" descr="Screen Shot 2015-10-12 at 06.53.51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04"/>
          <a:stretch/>
        </p:blipFill>
        <p:spPr>
          <a:xfrm>
            <a:off x="6172200" y="1371600"/>
            <a:ext cx="2793881" cy="66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95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… και άλλες Διασυνδέσεις !!!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2400" y="4495800"/>
            <a:ext cx="86868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l-GR" i="1" dirty="0" smtClean="0"/>
          </a:p>
          <a:p>
            <a:pPr marL="342900" indent="-342900"/>
            <a:r>
              <a:rPr lang="el-GR" i="1" dirty="0" smtClean="0">
                <a:solidFill>
                  <a:srgbClr val="3333FF"/>
                </a:solidFill>
              </a:rPr>
              <a:t>1. Θεσμικό Πλαίσιο και άνωθεν βούληση</a:t>
            </a:r>
          </a:p>
          <a:p>
            <a:pPr marL="342900" indent="-342900"/>
            <a:r>
              <a:rPr lang="el-GR" i="1" dirty="0" smtClean="0">
                <a:solidFill>
                  <a:srgbClr val="3333FF"/>
                </a:solidFill>
              </a:rPr>
              <a:t>	Παραγωγή – Διάθεση «Ανοικτών» Δεδομένων</a:t>
            </a:r>
          </a:p>
          <a:p>
            <a:pPr marL="342900" indent="-342900"/>
            <a:endParaRPr lang="el-GR" i="1" dirty="0" smtClean="0">
              <a:solidFill>
                <a:srgbClr val="3333FF"/>
              </a:solidFill>
            </a:endParaRPr>
          </a:p>
          <a:p>
            <a:pPr marL="342900" indent="-342900"/>
            <a:r>
              <a:rPr lang="el-GR" i="1" dirty="0" smtClean="0">
                <a:solidFill>
                  <a:srgbClr val="3333FF"/>
                </a:solidFill>
              </a:rPr>
              <a:t>2. Συνεισφορά</a:t>
            </a:r>
          </a:p>
          <a:p>
            <a:pPr marL="342900" indent="-342900"/>
            <a:r>
              <a:rPr lang="el-GR" i="1" dirty="0" smtClean="0">
                <a:solidFill>
                  <a:srgbClr val="3333FF"/>
                </a:solidFill>
              </a:rPr>
              <a:t>	Μοντελοποίηση – Επαναχρησιμοποίηση γνώσης  </a:t>
            </a:r>
          </a:p>
          <a:p>
            <a:pPr marL="342900" indent="-342900"/>
            <a:endParaRPr lang="el-GR" i="1" dirty="0" smtClean="0">
              <a:solidFill>
                <a:srgbClr val="3333FF"/>
              </a:solidFill>
            </a:endParaRPr>
          </a:p>
          <a:p>
            <a:pPr marL="342900" indent="-342900"/>
            <a:r>
              <a:rPr lang="el-GR" i="1" dirty="0" smtClean="0">
                <a:solidFill>
                  <a:srgbClr val="3333FF"/>
                </a:solidFill>
              </a:rPr>
              <a:t>3. Εκπαίδευση - Ευαγγελισμός</a:t>
            </a:r>
          </a:p>
          <a:p>
            <a:endParaRPr lang="el-GR" i="1" dirty="0" smtClean="0">
              <a:solidFill>
                <a:srgbClr val="3366FF"/>
              </a:solidFill>
            </a:endParaRPr>
          </a:p>
        </p:txBody>
      </p:sp>
      <p:pic>
        <p:nvPicPr>
          <p:cNvPr id="10" name="Picture 3" descr="athen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008" y="1467055"/>
            <a:ext cx="1086362" cy="1179384"/>
          </a:xfrm>
          <a:prstGeom prst="rect">
            <a:avLst/>
          </a:prstGeom>
        </p:spPr>
      </p:pic>
      <p:pic>
        <p:nvPicPr>
          <p:cNvPr id="11" name="Picture 4" descr="thes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376" y="2222224"/>
            <a:ext cx="2029795" cy="817413"/>
          </a:xfrm>
          <a:prstGeom prst="rect">
            <a:avLst/>
          </a:prstGeom>
        </p:spPr>
      </p:pic>
      <p:pic>
        <p:nvPicPr>
          <p:cNvPr id="12" name="Picture 5" descr="kalamaria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3" t="20663" r="6451" b="13212"/>
          <a:stretch/>
        </p:blipFill>
        <p:spPr>
          <a:xfrm>
            <a:off x="4310358" y="1326805"/>
            <a:ext cx="1794813" cy="884540"/>
          </a:xfrm>
          <a:prstGeom prst="rect">
            <a:avLst/>
          </a:prstGeom>
        </p:spPr>
      </p:pic>
      <p:pic>
        <p:nvPicPr>
          <p:cNvPr id="13" name="Picture 6" descr="diavgeia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48000"/>
            <a:ext cx="1937197" cy="735201"/>
          </a:xfrm>
          <a:prstGeom prst="rect">
            <a:avLst/>
          </a:prstGeom>
        </p:spPr>
      </p:pic>
      <p:pic>
        <p:nvPicPr>
          <p:cNvPr id="14" name="Picture 8" descr="kath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657600"/>
            <a:ext cx="1193690" cy="1066363"/>
          </a:xfrm>
          <a:prstGeom prst="rect">
            <a:avLst/>
          </a:prstGeom>
        </p:spPr>
      </p:pic>
      <p:pic>
        <p:nvPicPr>
          <p:cNvPr id="15" name="Picture 10" descr="FUEL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733800"/>
            <a:ext cx="1606645" cy="952961"/>
          </a:xfrm>
          <a:prstGeom prst="rect">
            <a:avLst/>
          </a:prstGeom>
        </p:spPr>
      </p:pic>
      <p:pic>
        <p:nvPicPr>
          <p:cNvPr id="16" name="Picture 12" descr="eprices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8" r="8481" b="58178"/>
          <a:stretch/>
        </p:blipFill>
        <p:spPr>
          <a:xfrm>
            <a:off x="7086600" y="2514600"/>
            <a:ext cx="1755008" cy="874498"/>
          </a:xfrm>
          <a:prstGeom prst="rect">
            <a:avLst/>
          </a:prstGeom>
        </p:spPr>
      </p:pic>
      <p:pic>
        <p:nvPicPr>
          <p:cNvPr id="17" name="Picture 14" descr="espa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78"/>
          <a:stretch/>
        </p:blipFill>
        <p:spPr>
          <a:xfrm>
            <a:off x="457200" y="1600200"/>
            <a:ext cx="1791623" cy="934232"/>
          </a:xfrm>
          <a:prstGeom prst="rect">
            <a:avLst/>
          </a:prstGeom>
        </p:spPr>
      </p:pic>
      <p:pic>
        <p:nvPicPr>
          <p:cNvPr id="18" name="Picture 1" descr="Screen Shot 2015-10-12 at 06.53.51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04"/>
          <a:stretch/>
        </p:blipFill>
        <p:spPr>
          <a:xfrm>
            <a:off x="6172200" y="1371600"/>
            <a:ext cx="2793881" cy="669248"/>
          </a:xfrm>
          <a:prstGeom prst="rect">
            <a:avLst/>
          </a:prstGeom>
        </p:spPr>
      </p:pic>
      <p:pic>
        <p:nvPicPr>
          <p:cNvPr id="19" name="Picture 6" descr="Αρχική"/>
          <p:cNvPicPr>
            <a:picLocks noChangeAspect="1" noChangeArrowheads="1"/>
          </p:cNvPicPr>
          <p:nvPr/>
        </p:nvPicPr>
        <p:blipFill>
          <a:blip r:embed="rId11" cstate="print"/>
          <a:srcRect t="28906" b="33593"/>
          <a:stretch>
            <a:fillRect/>
          </a:stretch>
        </p:blipFill>
        <p:spPr bwMode="auto">
          <a:xfrm>
            <a:off x="5638800" y="6096000"/>
            <a:ext cx="3121152" cy="457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0995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899592" y="404664"/>
            <a:ext cx="7344816" cy="719138"/>
          </a:xfrm>
        </p:spPr>
        <p:txBody>
          <a:bodyPr/>
          <a:lstStyle/>
          <a:p>
            <a:pPr eaLnBrk="1" hangingPunct="1"/>
            <a:r>
              <a:rPr lang="el-GR" sz="4000" b="1" dirty="0" smtClean="0">
                <a:latin typeface="+mj-lt"/>
                <a:cs typeface="Helvetica Neue"/>
              </a:rPr>
              <a:t>Ερωτήσεις </a:t>
            </a:r>
            <a:r>
              <a:rPr lang="en-US" sz="4000" b="1" dirty="0" smtClean="0">
                <a:latin typeface="+mj-lt"/>
                <a:cs typeface="Helvetica Neue"/>
              </a:rPr>
              <a:t>- </a:t>
            </a:r>
            <a:r>
              <a:rPr lang="el-GR" sz="4000" b="1" dirty="0" smtClean="0">
                <a:latin typeface="+mj-lt"/>
                <a:cs typeface="Helvetica Neue"/>
              </a:rPr>
              <a:t>Σχόλια</a:t>
            </a:r>
            <a:endParaRPr lang="el-GR" sz="4000" b="1" dirty="0">
              <a:latin typeface="+mj-lt"/>
              <a:ea typeface="ＭＳ Ｐゴシック" charset="0"/>
              <a:cs typeface="Helvetica Neue"/>
            </a:endParaRPr>
          </a:p>
        </p:txBody>
      </p:sp>
      <p:pic>
        <p:nvPicPr>
          <p:cNvPr id="4" name="Picture 3" descr="shoe-throwing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53"/>
          <a:stretch/>
        </p:blipFill>
        <p:spPr>
          <a:xfrm>
            <a:off x="2123728" y="1556792"/>
            <a:ext cx="5657772" cy="366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3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219200"/>
            <a:ext cx="8534400" cy="426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l-GR" sz="2400" dirty="0" smtClean="0"/>
              <a:t>Σημαντικά σημεία που προκύπτουν από τον ορισμό:</a:t>
            </a: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r>
              <a:rPr lang="el-GR" sz="2400" b="1" dirty="0" smtClean="0"/>
              <a:t>Διαθεσιμότητα και πρόσβαση</a:t>
            </a:r>
            <a:endParaRPr lang="en-US" sz="2400" b="1" dirty="0" smtClean="0"/>
          </a:p>
          <a:p>
            <a:endParaRPr lang="el-GR" sz="2400" b="1" dirty="0" smtClean="0"/>
          </a:p>
          <a:p>
            <a:r>
              <a:rPr lang="el-GR" sz="2400" b="1" dirty="0" smtClean="0"/>
              <a:t>Επαναχρησιμοποίηση </a:t>
            </a:r>
            <a:r>
              <a:rPr lang="el-GR" sz="2400" b="1" dirty="0"/>
              <a:t>και </a:t>
            </a:r>
            <a:r>
              <a:rPr lang="el-GR" sz="2400" b="1" dirty="0" smtClean="0"/>
              <a:t>αναδιανομή</a:t>
            </a:r>
            <a:endParaRPr lang="en-US" sz="2400" b="1" dirty="0" smtClean="0"/>
          </a:p>
          <a:p>
            <a:endParaRPr lang="el-GR" sz="2400" b="1" dirty="0" smtClean="0"/>
          </a:p>
          <a:p>
            <a:r>
              <a:rPr lang="el-GR" sz="2400" b="1" dirty="0" smtClean="0"/>
              <a:t>Καθολική </a:t>
            </a:r>
            <a:r>
              <a:rPr lang="el-GR" sz="2400" b="1" dirty="0"/>
              <a:t>συμμετοχή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3810000"/>
            <a:ext cx="4557713" cy="2057400"/>
          </a:xfrm>
          <a:prstGeom prst="rect">
            <a:avLst/>
          </a:prstGeom>
        </p:spPr>
      </p:pic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Ανοικτά Δεδομένα – Πρότυπα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303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371600"/>
            <a:ext cx="8534400" cy="5257800"/>
          </a:xfrm>
        </p:spPr>
        <p:txBody>
          <a:bodyPr>
            <a:normAutofit/>
          </a:bodyPr>
          <a:lstStyle/>
          <a:p>
            <a:pPr algn="just"/>
            <a:endParaRPr lang="en-US" sz="30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just"/>
            <a:endParaRPr lang="en-US" sz="30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just"/>
            <a:endParaRPr lang="en-US" sz="30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just"/>
            <a:endParaRPr lang="en-US" sz="30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just"/>
            <a:r>
              <a:rPr lang="en-US" sz="3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CSV</a:t>
            </a:r>
          </a:p>
          <a:p>
            <a:pPr algn="just"/>
            <a:r>
              <a:rPr lang="en-US" sz="3000" dirty="0">
                <a:latin typeface="Verdana" pitchFamily="34" charset="0"/>
                <a:ea typeface="Verdana" pitchFamily="34" charset="0"/>
                <a:cs typeface="Verdana" pitchFamily="34" charset="0"/>
              </a:rPr>
              <a:t>XML</a:t>
            </a:r>
          </a:p>
          <a:p>
            <a:pPr algn="just"/>
            <a:r>
              <a:rPr lang="en-US" sz="3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JSON</a:t>
            </a:r>
            <a:endParaRPr lang="en-US" sz="3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just"/>
            <a:r>
              <a:rPr lang="en-US" sz="3000" dirty="0">
                <a:latin typeface="Verdana" pitchFamily="34" charset="0"/>
                <a:ea typeface="Verdana" pitchFamily="34" charset="0"/>
                <a:cs typeface="Verdana" pitchFamily="34" charset="0"/>
              </a:rPr>
              <a:t>HTML</a:t>
            </a:r>
            <a:endParaRPr lang="el-GR" sz="3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just"/>
            <a:r>
              <a:rPr lang="en-US" sz="3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Plain text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971800"/>
            <a:ext cx="1413164" cy="14131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124200"/>
            <a:ext cx="1780309" cy="6722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4419600"/>
            <a:ext cx="1413164" cy="15426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114800"/>
            <a:ext cx="1456710" cy="10087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5562600"/>
            <a:ext cx="823640" cy="8236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5486400"/>
            <a:ext cx="737877" cy="7378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613" y="4225917"/>
            <a:ext cx="892248" cy="11159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613" y="5486400"/>
            <a:ext cx="846443" cy="9760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309" y="2763017"/>
            <a:ext cx="1205155" cy="1205155"/>
          </a:xfrm>
          <a:prstGeom prst="rect">
            <a:avLst/>
          </a:prstGeom>
        </p:spPr>
      </p:pic>
      <p:sp>
        <p:nvSpPr>
          <p:cNvPr id="1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Ανοικτά Δεδομένα – Πρότυπα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5" name="Picture 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1165859"/>
            <a:ext cx="8991600" cy="1348741"/>
          </a:xfrm>
          <a:prstGeom prst="roundRect">
            <a:avLst>
              <a:gd name="adj" fmla="val 10606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56291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2524" y="1447800"/>
            <a:ext cx="6898476" cy="4267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581400" y="6248400"/>
            <a:ext cx="2223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http://5stardata.info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5 - Ορθογώνιο"/>
          <p:cNvSpPr/>
          <p:nvPr/>
        </p:nvSpPr>
        <p:spPr>
          <a:xfrm>
            <a:off x="1295400" y="3981450"/>
            <a:ext cx="1175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solidFill>
                  <a:srgbClr val="3366FF"/>
                </a:solidFill>
              </a:rPr>
              <a:t>pdf</a:t>
            </a:r>
            <a:r>
              <a:rPr lang="en-US" i="1" dirty="0" smtClean="0">
                <a:solidFill>
                  <a:srgbClr val="3366FF"/>
                </a:solidFill>
              </a:rPr>
              <a:t>, image</a:t>
            </a:r>
            <a:endParaRPr lang="en-US" i="1" dirty="0">
              <a:solidFill>
                <a:srgbClr val="3366FF"/>
              </a:solidFill>
            </a:endParaRPr>
          </a:p>
        </p:txBody>
      </p:sp>
      <p:sp>
        <p:nvSpPr>
          <p:cNvPr id="7" name="6 - Ορθογώνιο"/>
          <p:cNvSpPr/>
          <p:nvPr/>
        </p:nvSpPr>
        <p:spPr>
          <a:xfrm>
            <a:off x="2819400" y="3276600"/>
            <a:ext cx="642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3366FF"/>
                </a:solidFill>
              </a:rPr>
              <a:t>excel</a:t>
            </a:r>
            <a:endParaRPr lang="en-US" i="1" dirty="0">
              <a:solidFill>
                <a:srgbClr val="3366FF"/>
              </a:solidFill>
            </a:endParaRPr>
          </a:p>
        </p:txBody>
      </p:sp>
      <p:sp>
        <p:nvSpPr>
          <p:cNvPr id="8" name="7 - Ορθογώνιο"/>
          <p:cNvSpPr/>
          <p:nvPr/>
        </p:nvSpPr>
        <p:spPr>
          <a:xfrm>
            <a:off x="3609975" y="2583418"/>
            <a:ext cx="1394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solidFill>
                  <a:srgbClr val="3366FF"/>
                </a:solidFill>
              </a:rPr>
              <a:t>csv</a:t>
            </a:r>
            <a:r>
              <a:rPr lang="en-US" i="1" dirty="0" smtClean="0">
                <a:solidFill>
                  <a:srgbClr val="3366FF"/>
                </a:solidFill>
              </a:rPr>
              <a:t>, xml, </a:t>
            </a:r>
            <a:r>
              <a:rPr lang="en-US" i="1" dirty="0" err="1" smtClean="0">
                <a:solidFill>
                  <a:srgbClr val="3366FF"/>
                </a:solidFill>
              </a:rPr>
              <a:t>json</a:t>
            </a:r>
            <a:endParaRPr lang="en-US" i="1" dirty="0">
              <a:solidFill>
                <a:srgbClr val="3366FF"/>
              </a:solidFill>
            </a:endParaRPr>
          </a:p>
        </p:txBody>
      </p:sp>
      <p:sp>
        <p:nvSpPr>
          <p:cNvPr id="9" name="8 - Ορθογώνιο"/>
          <p:cNvSpPr/>
          <p:nvPr/>
        </p:nvSpPr>
        <p:spPr>
          <a:xfrm>
            <a:off x="5304582" y="1876425"/>
            <a:ext cx="743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3366FF"/>
                </a:solidFill>
              </a:rPr>
              <a:t>RDF/S</a:t>
            </a:r>
            <a:endParaRPr lang="en-US" i="1" dirty="0">
              <a:solidFill>
                <a:srgbClr val="3366FF"/>
              </a:solidFill>
            </a:endParaRPr>
          </a:p>
        </p:txBody>
      </p:sp>
      <p:pic>
        <p:nvPicPr>
          <p:cNvPr id="10" name="Picture 2" descr="Emergency Exi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52600" y="1600200"/>
            <a:ext cx="2514600" cy="809702"/>
          </a:xfrm>
          <a:prstGeom prst="rect">
            <a:avLst/>
          </a:prstGeom>
          <a:noFill/>
        </p:spPr>
      </p:pic>
      <p:sp>
        <p:nvSpPr>
          <p:cNvPr id="12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Από τα Ανοικτά στα Σημασιολογικά Δεδομένα</a:t>
            </a:r>
          </a:p>
        </p:txBody>
      </p:sp>
      <p:sp>
        <p:nvSpPr>
          <p:cNvPr id="13" name="12 - Ορθογώνιο"/>
          <p:cNvSpPr/>
          <p:nvPr/>
        </p:nvSpPr>
        <p:spPr>
          <a:xfrm>
            <a:off x="3657600" y="5943600"/>
            <a:ext cx="2098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5 ★ Open Data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623746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5 - Αριστερό άγκιστρο"/>
          <p:cNvSpPr>
            <a:spLocks/>
          </p:cNvSpPr>
          <p:nvPr/>
        </p:nvSpPr>
        <p:spPr bwMode="auto">
          <a:xfrm>
            <a:off x="1282700" y="2547928"/>
            <a:ext cx="431800" cy="1368425"/>
          </a:xfrm>
          <a:prstGeom prst="leftBrace">
            <a:avLst>
              <a:gd name="adj1" fmla="val 9591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569912" y="3078153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4" name="7 - Αριστερό άγκιστρο"/>
          <p:cNvSpPr>
            <a:spLocks/>
          </p:cNvSpPr>
          <p:nvPr/>
        </p:nvSpPr>
        <p:spPr bwMode="auto">
          <a:xfrm>
            <a:off x="1354137" y="1900228"/>
            <a:ext cx="431800" cy="576262"/>
          </a:xfrm>
          <a:prstGeom prst="leftBrace">
            <a:avLst>
              <a:gd name="adj1" fmla="val 95921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52400" y="2043103"/>
            <a:ext cx="1376362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Metadata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6" name="9 - Βέλος προς τα κάτω"/>
          <p:cNvSpPr>
            <a:spLocks noChangeArrowheads="1"/>
          </p:cNvSpPr>
          <p:nvPr/>
        </p:nvSpPr>
        <p:spPr bwMode="auto">
          <a:xfrm>
            <a:off x="777875" y="2476490"/>
            <a:ext cx="144462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8" name="12 - Δεξιό βέλος"/>
          <p:cNvSpPr>
            <a:spLocks noChangeArrowheads="1"/>
          </p:cNvSpPr>
          <p:nvPr/>
        </p:nvSpPr>
        <p:spPr bwMode="auto">
          <a:xfrm rot="10800000">
            <a:off x="8051800" y="3051165"/>
            <a:ext cx="647700" cy="288925"/>
          </a:xfrm>
          <a:prstGeom prst="rightArrow">
            <a:avLst>
              <a:gd name="adj1" fmla="val 50000"/>
              <a:gd name="adj2" fmla="val 49817"/>
            </a:avLst>
          </a:prstGeom>
          <a:solidFill>
            <a:srgbClr val="99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8123237" y="2763828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6600"/>
                </a:solidFill>
                <a:latin typeface="Courier New" pitchFamily="49" charset="0"/>
                <a:ea typeface="MS PGothic" pitchFamily="34" charset="-128"/>
                <a:cs typeface="+mn-cs"/>
              </a:rPr>
              <a:t>book</a:t>
            </a:r>
            <a:endParaRPr kumimoji="1" lang="el-GR" sz="1600" b="1" kern="0" dirty="0">
              <a:solidFill>
                <a:srgbClr val="006600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43400" y="4953000"/>
            <a:ext cx="838200" cy="838200"/>
          </a:xfrm>
          <a:prstGeom prst="rect">
            <a:avLst/>
          </a:prstGeom>
        </p:spPr>
      </p:pic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ο δρόμος προς τα ... 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(γενικό)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3505200" y="5943600"/>
            <a:ext cx="2438400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lang="en-US" sz="1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★ ★</a:t>
            </a:r>
            <a:endParaRPr kumimoji="1" lang="el-GR" sz="1600" b="1" kern="0" dirty="0"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graphicFrame>
        <p:nvGraphicFramePr>
          <p:cNvPr id="24" name="23 - Πίνακας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308676"/>
              </p:ext>
            </p:extLst>
          </p:nvPr>
        </p:nvGraphicFramePr>
        <p:xfrm>
          <a:off x="1835150" y="1834821"/>
          <a:ext cx="6096000" cy="2214572"/>
        </p:xfrm>
        <a:graphic>
          <a:graphicData uri="http://schemas.openxmlformats.org/drawingml/2006/table">
            <a:tbl>
              <a:tblPr/>
              <a:tblGrid>
                <a:gridCol w="679450"/>
                <a:gridCol w="1127125"/>
                <a:gridCol w="1127125"/>
                <a:gridCol w="765175"/>
                <a:gridCol w="1017588"/>
                <a:gridCol w="1379537"/>
              </a:tblGrid>
              <a:tr h="223806">
                <a:tc gridSpan="6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Book </a:t>
                      </a:r>
                      <a:r>
                        <a:rPr kumimoji="0" lang="en-US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Catalogue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8090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id 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author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title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price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publish_date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description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474593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32245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 </a:t>
                      </a: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Αναγνωστόπουλος Χρήστος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Εισαγωγή στην επεξεργασία</a:t>
                      </a:r>
                    </a:p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 εικόνας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55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01/09/2012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Το βιβλίο αυτό περιγράφει ...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076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3794" name="AutoShape 2" descr="data:image/jpeg;base64,/9j/4AAQSkZJRgABAQAAAQABAAD/2wCEAAkGBhQSERUUExQWFRUWGBcaGRgYFBwcGRwcGCAXFxcYFxcbGyYfGhkjGhgYHy8hIygpLC0uFh8xNTAqNSYrLCkBCQoKDgwOGg8PGiwlHSApKSwpLC8sKikpLCksKikpLCwpLCksKSwpLCksLCksLCwsKSwpKSksLCwsLCksLCwpLP/AABEIALwAeAMBIgACEQEDEQH/xAAcAAABBQEBAQAAAAAAAAAAAAAGAAMEBQcCAQj/xABEEAACAQIEAwUEBgcHAwUAAAABAhEAAwQSITEFBkETIlFhgTJxkaEHUoKxwdEUIzNCYnLwFTRjorLh4hZDUyRzktLx/8QAGQEAAgMBAAAAAAAAAAAAAAAAAQMAAgQF/8QAJxEAAgICAQQDAAEFAAAAAAAAAAECEQMSIQQiMUETMmFRBUJxgeH/2gAMAwEAAhEDEQA/ACmzzBh22ur6mPvq0wfEY9hgR5EEfEVkdeqxGo0PlXLs26GyvxlyOnz/ADqE7kmTuazOzxq+ns3X9Wn75qfZ5xxC7lW96/iIog0YeUqErPPR/ftD7LfgR+NTrPOlg7h196z9xNGyurCPD4cuYFWNngc73APT/cUN4fmGw3s3lB8zlPzirO1xJiO68jyIPzoc2Ci0PL4/8o/+P/KoWJ4cUBMggU23EHG7R8Kg4jjCfvXQftT91GTv8IkP1W8c40uGQEjMzGFWYk+Z6AVzd5itDbM3uH50L824/twhCkBM3Wfaj8qb0/xyyKM3wNx47ktvA9jOY8apQlFUXNUAAbMNfZhiTsauuXueriv2V63kfpIK/EHUUKcO4mi4W5bdu+GVrEoTkbUXCCBpmGXykA7iaplcltCZmSZ1HUknxrs5unw/G7SVeDVLHGnaND5a59xN92W8yFQJnKFj8KVBfB7Ylj7hXtcPq5x+V0hUsSb44DfiF7DCO8D49oF/M1V3LuDJg9n8I+BGlZwnDFOUy0HU7bAMfDyq7wuHH6tZAGVRJ2Hvpbik6T5ERTqwrXheEcwpEnYLc19BNOryUrglWYAeLL9x1oPxga0T2TAuPZZfHyqBcxuJffEOdQI8zln4ZvlR0dXZL5pBi/Kf1bnxX8jTD8q3BsyH1I+8VSYW0xCDNmY/vE+ZiTUocUu4Z9O+QYgucuvXw0qtP0Wtoh4mzdNw2rQDMphmkFQfqqdi3++mlQ+G4m92kS5MwQsadJYrAHxmpfL2AxD3hdRu8xIzsBkJPtS5EEkmcq6nxonThbdrbXOWSS9xkTS42ki0qjUAQM50E6axVHu3SGql5B+1xdgwDMXtjuy2rLBI1bcmQd52NEacMuHoPiKouYOEm1dAKhEuLlAAIgnUk+BNw5gJMAROlQsFzbjES2UKwAoUFR0Bgg9BpFRQt0SU2kmgvXgzdSB8ad/sUfvP8o++h/D8ev4ozdMNOXRtD1k6x1qPxiyQjqTr4gz86mlPkqpSauwqt8mWnBbLMbywHy0pJw/D2tIRfedfhNZvbS6hOW8ywQBE9Yg6Hzq84Ozui9qxLEnvMenST7qa4urTtC023TYVri8NaBIKKOsD/alQzxSzCOsg6bjbWlQjFPyFxfoGl40gEdl0j9of/rVsLuZVYCJUaTMetRGwi5Q8CYOkeR389qloO6n8opuVJP8AXyCDduP8cHF69kUtGaBt49KrBxlQSeyMkk/tOpj+HyFWx94Go1JgbidTTNrBysxJBBEEHWSehPjVsaTi7KztO0OWLwa2hAgRtM7E9YrnEX1QS20x0+OvSnEQhFBBBjqIO58abvnT2guo1JjrSo/YY+UFfAuFHFYbDut1ra22Zbi/XCkAqROUAwek9467QT8c4a1+w1tXKMYhgSI94G48qDuSuKdjmsl0COWZWVlOVtNwehHluOlF2AR0kvcDDoFVfwnp7qtbRZxjb1BfmTA28Phbdu67XLgEo5k99Bm2nYgR4CelAxxgtAIQTAG8aHWR6HMKI+YGuYq8bhChFgIuY7T3p8CR5eVVuMZO2fPlAkHw193qTVYVKVMOZKEIuL59/g7wG8GtmBHePzg/jUjidzLaY+FNcHcFWgyMx29wp7iP7NqrP7gSqHANNxUkAZfDr4QR08qIuE3y9oEiNTp61XXlXITpmaJn3RP9eFWuAeUBBnenZUlBV+CsXMrZ7jmi2x8BSpY79m3upUrG+C+RtPgHBj8SJ77EDfNB23kEVc5iQpb2sqzAj5VL4vwdLaOy9oTMmQIgkExA8vnUVjov8q/dTsri+YlccWlz+DOIQFSDt1+IqsxXCO+QCAMs7T0BNFfDuBs6i4yk2tc2VgHgeE+fjULi2DHeKJfGkAkDpqJIqYpKKafuv+lckW3f+SLh7eW3bH8P4mrTgvLFzHMbdsCAJZj7K+BPnPTfSqGwlxWt5ixDmCpnTp+NbzyfwH9Dwqgj9Y5BudYJEBZ8F2+NX+OpWUlkTjRQcv8A0O4bDw9wm/dHicqeBAUb6Hc+W1Xg5eIMAADaYMxtt7ql3+aEXPKN3GdTqN0e3bJjwm4D6axImc3ElU2wwI7RiqnpsWE+ExEbyatKCfkiWSK4B7jP0fWrqg2z2VwDoJUxoMwGx03HwNY7zTy49nEsl5SrZQRB0I8QeoifhW82uPq5AylZNyJ/wXCPPxketV3OvLwxWHzhFa6glARuDuhgg69Nd6GqTtEuS7ZGP8Mw4RAB1gnTqQK64ima2w8a4w/GrRITsoMxoSJPnI36b9KlX8jqVK3Fnwyn8aRlT+TaqH4nHXWwWw3CZdJIIbUzppoTRDw20FtgAQP6n511ZwNoFf1jLAI1tGdYmNYnSrD9AQELacsOmeM09dhEVbNJSikv5KYouMiBjh+raN4pU7xGwUVgfClS8fCHuKkaJw/GcPcgobYPg8j5PpVovAMNObsbRJ65AfvkVW4rgtm57dtSfECD8RQVxLPYxaWMLcuW89y2mjnTNBfTYwPEGuhPptFZx8XU/I65CPmPglnNcYIEaBqhKHp9UgH1oc/QGHs3rg8mhh8xPzrQeK8Ia5mKkS3Q/nQ1iOBXk3QkeK6/dXPmnZ0oSjRN5E4G73DdvZHS2RkhCCX3kgkjQa6dSKIOZuaThTbHZu8uDouyjefj0oc4Bx5sKXBBIYbHSGGxPl0P+1OcWxV2/bBZjcEyMqjKD1EDUfOnQfbx5FTXdz4DIcOsOs9mCGJJ0MyxVmnXqyKfsivLuGt/+Jj3g3X2gZB33mveXL2fC2id8sH7On4VYzThblJewX4zi1tWW7O1kYyAT4uZPXqdT4wKnct8c/SLIn207j+EgAz6gg+tU/PuCFxUQyQXmAxE6HQ5SJGm1McJ4tb4fZFoLbVDLDIIObc5vrTtPu9K3yF8rnyCX0kcHs2cZmVWZnXNlUEwSTM6wJ31oeR3iFtZR/Hc/AZjVvxPiLX7rXH3Y/AdB6CotIlK2PjGkROyvHd0X+VJ+bH8Kcw3DQzrnuXG1+vl/wBMVNw+De4YRGb3AmrfDcr3ki5cUIoI0JGY+UCq8luC65V5bwxssDYQjP1EnZdzufWlQVxXFF7jR7IMAdIGlKgslCZK2aPYxiOuZWVh4gz8fCgblkfpHFlc7WxcunyJ7q/eBVfwOz2loFrvZXpYQwKgjYd4bSPSiTkrhNzDXb9y4q9/IqwwPdEk6jxOX4V08ubZUYcPT6NtB7NKai2+IKd9KkLcB21rIaGmji/hlf2lDe8VAucJS2C9vunwnun0qzzVX8cvZbJbYKQWPkNT91BquS0bbomcrXMouWy0mQ0T9beB0Eqaurt4KJOgrDMJz9bBBu2S8gSZUkGWJgEa7+Ip7Gc/4eDkstPmtsfPWmxhKuTRPpsm3CNE4xjw7lkKsFEaEHU+YnofnQnc5exN9pgBdIJMCPIb0J8E5va5ibaBMoZnnXXvLA6dI+dbDw1StpA24H/5PnSpRltTKzh8aT9g3hOQB/3Lnoo/E1dYTlfD29rYY+Ld779KtM1LNUUUIc2xIoAgAAeAFVPMNyFUe8/CPzq1a4BvUDHtbcQ0mPDz3oSXAYcOzKbGHe42VFLMegEnzpVoFnhVq3dS5aXsyi5QAdDMyW0knWlSdEMplPe4NgrRm6wMbK77fYGp9a5v86Ye2MtpSwGwChV+f4CgtMGx6R76fTh46mjLJfkesdFti+ebzewqoPdmPxOnyqz5FxGIu4ntLhuNbyOMxnJPQeE0OpYUbCtD5K/uo/nepje0iuVaxCGaFfpLxpt4Bwu7siehMn5Ciegn6WMRGEtr9a6PTKrH8h61siuRGBXkiv0yiuXIjWuqYuDM0dBvWg77Z3wq4f0i03XtbZ/zLX0pNfNXDtL9v/3E/wBQr6TpOQ5HWeUdTSmuKVLowgxz1wi9fW0bAJKF5hoOuWI1HgaBbXMGKtado2nRu999bFWR3dz7zWfL28mvB3KibhufLo9u2je4lT+I+VeVWPhlPSvaVuO0HKVKlShgqPeTP7sP52oCo75NP/pvttT8H2EdR9C/rO/pcxH93Tp+sb4ZFH3mtBzVl30rXycTaXotqfVmafkB8K6EVyK6RXlQC5u/HiK7VYpjEGCDT6TGu9NO2vJGsXctxW3yuDHuM19KV80XBDH4/jX0pmpcjk9b5X+zulXGalmqlGA7rJ7m595rVc1ZVc3PvNZeo9GvpvZzSpUqyGsVdJl1LEiPDc/H4+leATUtcJ2EX8RaZrQBXJmCsWeArCZ9kAnUdabi+ybVoXkTcdU6bObOHQgEEtOxLQPGNBvV/wAD4t2KZIzrJMrLET7gfn8aaxnLFywbVy1ke2zqy6qykgGFbvDWB0JHdqyfD466AGuW7Y8oUxtoQGMetdl5MNdsOTj/AB5b7p8F1h8QHUMJhhIkQfUHagPnrlXEX7/apkZcoULMERvJOhkn50RcMwvYsF/Shck+wO9/N3pMb+Aqv5m5wbCX1Tsw6lA3tFTJLA6wQRoOnrWaUmo2jZgn8eS0AqciYtmgWhIBPtr5Dx8xUpfo6xkEsqLEaG4CTOnSfnRbyrzqMbirltbJQW7ZJYtOuZQF0XSZJ3/dq15q40cLY7QILnfUZS2Xfzg6+lGMpONvyapdbPakZqfo0xbN/wBsSerH8q2O1IUTvAn39aAE+k5XuWrf6NdBe4ijvIRJIHQz1n0o+mhjcpLuM/U5d2hzNSzU3NKaZRlsczVl15YYg6amtNmouL4Zbue0gPprSM2Jz8DsWVQM5pUVYzk4b22jyNKsbwzXo2LPB+y2wnCbVod1RPid/j0qvwvLmFu3mDM905SewN39YrSCGtliA4jP5jTxq1dM7qhYID1bagfmLlfFDEOy2bjLmJV1BEjQgqQZByxtXQm/jVJcCemwrO5bSrjgvjZwom3ax13DkGSl5MuVoI6AFTBIn79KreKcusbbXTirV9UBZsuILEDxyEAem9C3EsNipZrwuZn1ZnUgtlAWSTvoAKi2iqhiYMaxOvmNDS5zhXCY+H9KlP7SSQZ8m8Uvj9rJtFZRIAXLJlgdwcwgE797w0rPpEIa5ZfqUZSJ+q0j/Wf6FHXDQMPa7R1jEXQCF/dtoNLaZdoRdAOpzdDQB9It2BbbrF0+89wj5zTp8xMbfeT/AKKMAAmIv9blzIDP7tsa6fzE/Cr7nu1mwNz+Eo3wYfnS5HsBOH4YDrbDa+LSx++p3HLHaYa8kAk22ifECR8wKtr20Jvusybluxn4lhF8GZz9kT+FbVNZLyBYDcSVj+5Zdh6nJ+NavmoYl2hyfY7mlNcZqWamULO5pTXGalmqUQ7mlXGalUogy4BEGu8NjbtrRWzL9RtR/t6RTOalmpmoLLY8yALphxPvET6LMR/XWq5eN3f3kR9/atjSfCms1LNQ0QdmRntuxLNudyazXnzEh7zKO9lAQAHdj0H2jHpWicYxDJbZlBOVSYHiKyC5ce7cC2yrXHcFYMnNObMQBEA6mk5fSG4/bNlweICW0WIyqqwAI0AEDy0pri3GVtWbjwTlUwPM6CfKSKazUxj0zWri6mUYQN9QdvPwpruha8gJydjRYxttmPddeyJPTNBUz5sAPWtZDzWL8TwDWYWCDlVhtIJE9T0YfKtE5a4+mIAysBcCguhOo2nTqJO401pOF/2sZlXtBJmpZqbzUs1aaE2OZqWam81LNUoljmalTealUoll9/0j/i/5P+VVVyxZAaL+YoHLKtuWUW2COWUPIgnruAYo4qK3DLZBBQQVuLHlcINwepANJ3kM1QKXsAqGGa4vca5rYOioJYnv9JGn8QrqxgLT2zcF45Rmn9VPsxoCGIJMgAAySY3mizEYJHnMoMq6fZeMw9xyj4V1dwysVLCcpkanQ6GY8dP6mpvImqA7G4WzaMPfjUj9npoFLGS+oXMsxJ12qPc5ewlmbmZEL55ZbAUsUcW2k5hrnfqdZo0bhlsiCggrcWPK4Qbg+0QDXv8AZ9vMWyCSwYnrI2PpJ+J8aG7JqgLHCrJgi4+VkZ8/ZSmVIzktn2UkA+/rTK4XDHL+vJzEiAgMFck7PqYdTAkmdqOW4ZbIgoIK3FjyuEG4PtEA0rvDLbFiUBLqytvqGCqwPvCKPSpuw6oEV5ZsXWuJPaG1uDZDajoAXmTrEgTGlMtwnCWIYXEt5pGYWAshYLGcwkKWAI3mRGhozt8Nthi4BzEzJdj1kgSdAT0Gmg8BXrcMtkQUEZbi+lwg3B9ogGpsyUgT/RrM5Vv5m7wyrblpVghBGfQ5jpO8Hwpy1w22zAC62pieyMBvqMc2jeVE1zhNogAptmiCQRnYO0EGQSwBkeFc/wBjWpBybCNGYeU6HVv4t/OjvIGqBs8NTX9Y5gwCLJhiDlIQ5tSDp6VzawVpmCi8cxYLBstMkT9aNIg+BgdRJM3B7Rzdz2t+8dNZOXXuSdTliTTlrhltRogHeDdfaUQD74qbyJqim/6R/wAX/J/ypUR0qm8iao//2Q=="/>
          <p:cNvSpPr>
            <a:spLocks noChangeAspect="1" noChangeArrowheads="1"/>
          </p:cNvSpPr>
          <p:nvPr/>
        </p:nvSpPr>
        <p:spPr bwMode="auto">
          <a:xfrm>
            <a:off x="155575" y="-1074738"/>
            <a:ext cx="1428750" cy="22383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pic>
        <p:nvPicPr>
          <p:cNvPr id="26" name="25 - Εικόνα" descr="pic6.jpg"/>
          <p:cNvPicPr>
            <a:picLocks noChangeAspect="1"/>
          </p:cNvPicPr>
          <p:nvPr/>
        </p:nvPicPr>
        <p:blipFill>
          <a:blip r:embed="rId3" cstate="print"/>
          <a:srcRect r="24000" b="4681"/>
          <a:stretch>
            <a:fillRect/>
          </a:stretch>
        </p:blipFill>
        <p:spPr>
          <a:xfrm>
            <a:off x="609600" y="4343400"/>
            <a:ext cx="108585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142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5 - Αριστερό άγκιστρο"/>
          <p:cNvSpPr>
            <a:spLocks/>
          </p:cNvSpPr>
          <p:nvPr/>
        </p:nvSpPr>
        <p:spPr bwMode="auto">
          <a:xfrm>
            <a:off x="1282700" y="2547928"/>
            <a:ext cx="431800" cy="1368425"/>
          </a:xfrm>
          <a:prstGeom prst="leftBrace">
            <a:avLst>
              <a:gd name="adj1" fmla="val 9591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569912" y="3078153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4" name="7 - Αριστερό άγκιστρο"/>
          <p:cNvSpPr>
            <a:spLocks/>
          </p:cNvSpPr>
          <p:nvPr/>
        </p:nvSpPr>
        <p:spPr bwMode="auto">
          <a:xfrm>
            <a:off x="1354137" y="1900228"/>
            <a:ext cx="431800" cy="576262"/>
          </a:xfrm>
          <a:prstGeom prst="leftBrace">
            <a:avLst>
              <a:gd name="adj1" fmla="val 95921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52400" y="2043103"/>
            <a:ext cx="1376362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Metadata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6" name="9 - Βέλος προς τα κάτω"/>
          <p:cNvSpPr>
            <a:spLocks noChangeArrowheads="1"/>
          </p:cNvSpPr>
          <p:nvPr/>
        </p:nvSpPr>
        <p:spPr bwMode="auto">
          <a:xfrm>
            <a:off x="777875" y="2476490"/>
            <a:ext cx="144462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8" name="12 - Δεξιό βέλος"/>
          <p:cNvSpPr>
            <a:spLocks noChangeArrowheads="1"/>
          </p:cNvSpPr>
          <p:nvPr/>
        </p:nvSpPr>
        <p:spPr bwMode="auto">
          <a:xfrm rot="10800000">
            <a:off x="8051800" y="3051165"/>
            <a:ext cx="647700" cy="288925"/>
          </a:xfrm>
          <a:prstGeom prst="rightArrow">
            <a:avLst>
              <a:gd name="adj1" fmla="val 50000"/>
              <a:gd name="adj2" fmla="val 49817"/>
            </a:avLst>
          </a:prstGeom>
          <a:solidFill>
            <a:srgbClr val="99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8123237" y="2763828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6600"/>
                </a:solidFill>
                <a:latin typeface="Courier New" pitchFamily="49" charset="0"/>
                <a:ea typeface="MS PGothic" pitchFamily="34" charset="-128"/>
                <a:cs typeface="+mn-cs"/>
              </a:rPr>
              <a:t>book</a:t>
            </a:r>
            <a:endParaRPr kumimoji="1" lang="el-GR" sz="1600" b="1" kern="0" dirty="0">
              <a:solidFill>
                <a:srgbClr val="006600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ο δρόμος προς τα ... 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(γενικό)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3581400" y="5349875"/>
            <a:ext cx="2438400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lang="en-US" sz="1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★ ★ ★</a:t>
            </a:r>
            <a:endParaRPr kumimoji="1" lang="el-GR" sz="1600" b="1" kern="0" dirty="0"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graphicFrame>
        <p:nvGraphicFramePr>
          <p:cNvPr id="24" name="23 - Πίνακας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796005"/>
              </p:ext>
            </p:extLst>
          </p:nvPr>
        </p:nvGraphicFramePr>
        <p:xfrm>
          <a:off x="1835150" y="1834821"/>
          <a:ext cx="6096000" cy="2214572"/>
        </p:xfrm>
        <a:graphic>
          <a:graphicData uri="http://schemas.openxmlformats.org/drawingml/2006/table">
            <a:tbl>
              <a:tblPr/>
              <a:tblGrid>
                <a:gridCol w="679450"/>
                <a:gridCol w="1127125"/>
                <a:gridCol w="1127125"/>
                <a:gridCol w="765175"/>
                <a:gridCol w="1017588"/>
                <a:gridCol w="1379537"/>
              </a:tblGrid>
              <a:tr h="223806">
                <a:tc gridSpan="6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Book </a:t>
                      </a:r>
                      <a:r>
                        <a:rPr kumimoji="0" lang="en-US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Catalogue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8090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id 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author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title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price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publish_date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description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474593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32245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 </a:t>
                      </a: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Αναγνωστόπουλος Χρήστος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Εισαγωγή στην επεξεργασία</a:t>
                      </a:r>
                    </a:p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 εικόνας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55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01/09/2012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Το βιβλίο αυτό περιγράφει ...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076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5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4318203"/>
            <a:ext cx="1015797" cy="1015797"/>
          </a:xfrm>
          <a:prstGeom prst="rect">
            <a:avLst/>
          </a:prstGeom>
        </p:spPr>
      </p:pic>
      <p:sp>
        <p:nvSpPr>
          <p:cNvPr id="17" name="16 - Ορθογώνιο"/>
          <p:cNvSpPr/>
          <p:nvPr/>
        </p:nvSpPr>
        <p:spPr>
          <a:xfrm>
            <a:off x="0" y="5629870"/>
            <a:ext cx="89154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 smtClean="0"/>
              <a:t>id, author, title, price, </a:t>
            </a:r>
            <a:r>
              <a:rPr lang="en-US" sz="1600" i="1" dirty="0" err="1" smtClean="0"/>
              <a:t>publish_date</a:t>
            </a:r>
            <a:r>
              <a:rPr lang="en-US" sz="1600" i="1" dirty="0" smtClean="0"/>
              <a:t>, description</a:t>
            </a:r>
          </a:p>
          <a:p>
            <a:r>
              <a:rPr lang="el-GR" sz="1600" i="1" dirty="0" smtClean="0">
                <a:solidFill>
                  <a:srgbClr val="3333FF"/>
                </a:solidFill>
              </a:rPr>
              <a:t>32245, Αναγνωστόπουλος Χρήστος</a:t>
            </a:r>
            <a:r>
              <a:rPr lang="el-GR" sz="1600" i="1" dirty="0">
                <a:solidFill>
                  <a:srgbClr val="3333FF"/>
                </a:solidFill>
              </a:rPr>
              <a:t>, Εισαγωγή στην </a:t>
            </a:r>
            <a:r>
              <a:rPr lang="el-GR" sz="1600" i="1" dirty="0" smtClean="0">
                <a:solidFill>
                  <a:srgbClr val="3333FF"/>
                </a:solidFill>
              </a:rPr>
              <a:t>επεξεργασία εικόνας, 55, 01/09/2012</a:t>
            </a:r>
            <a:r>
              <a:rPr lang="el-GR" sz="1600" i="1" dirty="0">
                <a:solidFill>
                  <a:srgbClr val="3333FF"/>
                </a:solidFill>
              </a:rPr>
              <a:t>, Το βιβλίο αυτό περιγράφει ...</a:t>
            </a:r>
          </a:p>
          <a:p>
            <a:endParaRPr lang="el-GR" dirty="0" smtClean="0"/>
          </a:p>
          <a:p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3021142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5 - Αριστερό άγκιστρο"/>
          <p:cNvSpPr>
            <a:spLocks/>
          </p:cNvSpPr>
          <p:nvPr/>
        </p:nvSpPr>
        <p:spPr bwMode="auto">
          <a:xfrm>
            <a:off x="1331913" y="2052638"/>
            <a:ext cx="431800" cy="1368425"/>
          </a:xfrm>
          <a:prstGeom prst="leftBrace">
            <a:avLst>
              <a:gd name="adj1" fmla="val 9591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19125" y="2582863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4" name="7 - Αριστερό άγκιστρο"/>
          <p:cNvSpPr>
            <a:spLocks/>
          </p:cNvSpPr>
          <p:nvPr/>
        </p:nvSpPr>
        <p:spPr bwMode="auto">
          <a:xfrm>
            <a:off x="1403350" y="1447800"/>
            <a:ext cx="431800" cy="576262"/>
          </a:xfrm>
          <a:prstGeom prst="leftBrace">
            <a:avLst>
              <a:gd name="adj1" fmla="val 95921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201613" y="1600200"/>
            <a:ext cx="1376362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Metadata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6" name="9 - Βέλος προς τα κάτω"/>
          <p:cNvSpPr>
            <a:spLocks noChangeArrowheads="1"/>
          </p:cNvSpPr>
          <p:nvPr/>
        </p:nvSpPr>
        <p:spPr bwMode="auto">
          <a:xfrm>
            <a:off x="827088" y="1981200"/>
            <a:ext cx="144462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7" name="10 - Ορθογώνιο"/>
          <p:cNvSpPr>
            <a:spLocks noChangeArrowheads="1"/>
          </p:cNvSpPr>
          <p:nvPr/>
        </p:nvSpPr>
        <p:spPr bwMode="auto">
          <a:xfrm>
            <a:off x="0" y="4795897"/>
            <a:ext cx="8208962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600" i="1" dirty="0" smtClean="0"/>
              <a:t>     &lt;book&gt;</a:t>
            </a:r>
            <a:endParaRPr lang="el-GR" sz="1600" i="1" dirty="0" smtClean="0"/>
          </a:p>
          <a:p>
            <a:pPr lvl="0"/>
            <a:r>
              <a:rPr lang="en-US" sz="1600" i="1" dirty="0" smtClean="0"/>
              <a:t>	&lt;id&gt;</a:t>
            </a:r>
            <a:r>
              <a:rPr lang="en-US" sz="1600" i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 32245</a:t>
            </a:r>
            <a:r>
              <a:rPr lang="en-US" sz="1600" i="1" dirty="0" smtClean="0"/>
              <a:t>&lt;/id&gt;</a:t>
            </a:r>
          </a:p>
          <a:p>
            <a:r>
              <a:rPr lang="en-US" sz="1600" i="1" dirty="0" smtClean="0"/>
              <a:t>	&lt;author&gt;</a:t>
            </a:r>
            <a:r>
              <a:rPr lang="el-GR" sz="1600" i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 Αναγνωστόπουλος Χρήστος </a:t>
            </a:r>
            <a:r>
              <a:rPr lang="en-US" sz="1600" i="1" dirty="0" smtClean="0"/>
              <a:t>&lt;/author&gt;</a:t>
            </a:r>
          </a:p>
          <a:p>
            <a:pPr lvl="0"/>
            <a:r>
              <a:rPr lang="en-US" sz="1600" i="1" dirty="0" smtClean="0"/>
              <a:t>	&lt;title&gt;</a:t>
            </a:r>
            <a:r>
              <a:rPr lang="el-GR" sz="1600" i="1" dirty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 Εισαγωγή στην </a:t>
            </a:r>
            <a:r>
              <a:rPr lang="el-GR" sz="1600" i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επεξεργασία εικόνας</a:t>
            </a:r>
            <a:r>
              <a:rPr lang="en-US" sz="1600" i="1" dirty="0" smtClean="0"/>
              <a:t>&lt;/title&gt;</a:t>
            </a:r>
          </a:p>
          <a:p>
            <a:pPr algn="l"/>
            <a:r>
              <a:rPr lang="en-US" sz="1600" i="1" dirty="0" smtClean="0"/>
              <a:t>	&lt;price&gt;</a:t>
            </a:r>
            <a:r>
              <a:rPr lang="el-GR" sz="1600" i="1" dirty="0" smtClean="0">
                <a:solidFill>
                  <a:srgbClr val="0066FF"/>
                </a:solidFill>
              </a:rPr>
              <a:t>55</a:t>
            </a:r>
            <a:r>
              <a:rPr lang="en-US" sz="1600" i="1" dirty="0" smtClean="0"/>
              <a:t>&lt;/price&gt;</a:t>
            </a:r>
          </a:p>
          <a:p>
            <a:pPr lvl="0"/>
            <a:r>
              <a:rPr lang="en-US" sz="1600" i="1" dirty="0" smtClean="0"/>
              <a:t>	&lt;</a:t>
            </a:r>
            <a:r>
              <a:rPr lang="en-US" sz="1600" i="1" dirty="0" err="1" smtClean="0"/>
              <a:t>publish_date</a:t>
            </a:r>
            <a:r>
              <a:rPr lang="en-US" sz="1600" i="1" dirty="0" smtClean="0"/>
              <a:t>&gt;</a:t>
            </a:r>
            <a:r>
              <a:rPr lang="el-GR" sz="1600" i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 01/09/2012</a:t>
            </a:r>
            <a:r>
              <a:rPr lang="en-US" sz="1600" i="1" dirty="0" smtClean="0"/>
              <a:t>&lt;/</a:t>
            </a:r>
            <a:r>
              <a:rPr lang="en-US" sz="1600" i="1" dirty="0" err="1" smtClean="0"/>
              <a:t>publish_date</a:t>
            </a:r>
            <a:r>
              <a:rPr lang="en-US" sz="1600" i="1" dirty="0" smtClean="0"/>
              <a:t>&gt;</a:t>
            </a:r>
          </a:p>
          <a:p>
            <a:pPr lvl="0"/>
            <a:r>
              <a:rPr lang="en-US" sz="1600" i="1" dirty="0" smtClean="0"/>
              <a:t>	&lt;description&gt;</a:t>
            </a:r>
            <a:r>
              <a:rPr lang="el-GR" sz="1600" i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 </a:t>
            </a:r>
            <a:r>
              <a:rPr lang="el-GR" sz="1600" i="1" dirty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Το βιβλίο αυτό περιγράφει ..</a:t>
            </a:r>
            <a:r>
              <a:rPr lang="el-GR" sz="1600" i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.</a:t>
            </a:r>
            <a:r>
              <a:rPr lang="en-US" sz="1600" i="1" dirty="0" smtClean="0"/>
              <a:t>&lt;/description&gt;</a:t>
            </a:r>
          </a:p>
          <a:p>
            <a:pPr algn="l"/>
            <a:r>
              <a:rPr lang="en-US" sz="1600" i="1" dirty="0" smtClean="0"/>
              <a:t>       &lt;/book&gt;</a:t>
            </a:r>
          </a:p>
        </p:txBody>
      </p:sp>
      <p:sp>
        <p:nvSpPr>
          <p:cNvPr id="18" name="12 - Δεξιό βέλος"/>
          <p:cNvSpPr>
            <a:spLocks noChangeArrowheads="1"/>
          </p:cNvSpPr>
          <p:nvPr/>
        </p:nvSpPr>
        <p:spPr bwMode="auto">
          <a:xfrm rot="10800000">
            <a:off x="8101013" y="2708275"/>
            <a:ext cx="647700" cy="288925"/>
          </a:xfrm>
          <a:prstGeom prst="rightArrow">
            <a:avLst>
              <a:gd name="adj1" fmla="val 50000"/>
              <a:gd name="adj2" fmla="val 49817"/>
            </a:avLst>
          </a:prstGeom>
          <a:solidFill>
            <a:srgbClr val="99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8172450" y="2420938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6600"/>
                </a:solidFill>
                <a:latin typeface="Courier New" pitchFamily="49" charset="0"/>
                <a:ea typeface="MS PGothic" pitchFamily="34" charset="-128"/>
                <a:cs typeface="+mn-cs"/>
              </a:rPr>
              <a:t>book</a:t>
            </a:r>
            <a:endParaRPr kumimoji="1" lang="el-GR" sz="1600" b="1" kern="0" dirty="0">
              <a:solidFill>
                <a:srgbClr val="006600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3810000"/>
            <a:ext cx="942975" cy="942975"/>
          </a:xfrm>
          <a:prstGeom prst="rect">
            <a:avLst/>
          </a:prstGeom>
        </p:spPr>
      </p:pic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581400" y="4876800"/>
            <a:ext cx="2438400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lang="en-US" sz="1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★ ★ ★</a:t>
            </a:r>
            <a:endParaRPr kumimoji="1" lang="el-GR" sz="1600" b="1" kern="0" dirty="0"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28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ο δρόμος προς τα ... 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(γενικό)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aphicFrame>
        <p:nvGraphicFramePr>
          <p:cNvPr id="20" name="23 - Πίνακας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14479"/>
              </p:ext>
            </p:extLst>
          </p:nvPr>
        </p:nvGraphicFramePr>
        <p:xfrm>
          <a:off x="1835150" y="1443028"/>
          <a:ext cx="6096000" cy="2214572"/>
        </p:xfrm>
        <a:graphic>
          <a:graphicData uri="http://schemas.openxmlformats.org/drawingml/2006/table">
            <a:tbl>
              <a:tblPr/>
              <a:tblGrid>
                <a:gridCol w="679450"/>
                <a:gridCol w="1127125"/>
                <a:gridCol w="1127125"/>
                <a:gridCol w="765175"/>
                <a:gridCol w="1017588"/>
                <a:gridCol w="1379537"/>
              </a:tblGrid>
              <a:tr h="223806">
                <a:tc gridSpan="6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Book </a:t>
                      </a:r>
                      <a:r>
                        <a:rPr kumimoji="0" lang="en-US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Catalogue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8090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id 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author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title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price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publish_date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description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474593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32245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 </a:t>
                      </a: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Αναγνωστόπουλος Χρήστος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Εισαγωγή στην επεξεργασία</a:t>
                      </a:r>
                    </a:p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 εικόνας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55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01/09/2012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Το βιβλίο αυτό περιγράφει ...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076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3239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3301</TotalTime>
  <Words>1312</Words>
  <Application>Microsoft Macintosh PowerPoint</Application>
  <PresentationFormat>On-screen Show (4:3)</PresentationFormat>
  <Paragraphs>986</Paragraphs>
  <Slides>33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 (Πρωτόγνωρα) Δεδομένα για την Οικονομία   Σύντομη τεχνική ανάλυση</vt:lpstr>
      <vt:lpstr>Τι θα καλύψουμε</vt:lpstr>
      <vt:lpstr>Ανοικτά Δεδομένα – Πρότυπα</vt:lpstr>
      <vt:lpstr>Ανοικτά Δεδομένα – Πρότυπα</vt:lpstr>
      <vt:lpstr>Ανοικτά Δεδομένα – Πρότυπα</vt:lpstr>
      <vt:lpstr>Από τα Ανοικτά στα Σημασιολογικά Δεδομένα</vt:lpstr>
      <vt:lpstr> ο δρόμος προς τα ... 5 ★ (γενικό)</vt:lpstr>
      <vt:lpstr> ο δρόμος προς τα ... 5 ★ (γενικό)</vt:lpstr>
      <vt:lpstr> ο δρόμος προς τα ... 5 ★ (γενικό)</vt:lpstr>
      <vt:lpstr> ο δρόμος προς τα ... 5 ★ (γενικό)</vt:lpstr>
      <vt:lpstr> ο δρόμος προς τα ... 5 ★ (γενικό)</vt:lpstr>
      <vt:lpstr>PowerPoint Presentation</vt:lpstr>
      <vt:lpstr> ο δρόμος προς τα ... 5 ★ (γενικό)</vt:lpstr>
      <vt:lpstr> ο δρόμος προς τα ... 5 ★ (γενικό)</vt:lpstr>
      <vt:lpstr> ο δρόμος προς τα ... 5 ★ (γενικό)</vt:lpstr>
      <vt:lpstr>PowerPoint Presentation</vt:lpstr>
      <vt:lpstr> ο δρόμος προς τα ... 5 ★ (γενικό)</vt:lpstr>
      <vt:lpstr> ο δρόμος προς τα ... 5 ★ (γενικό)</vt:lpstr>
      <vt:lpstr>PowerPoint Presentation</vt:lpstr>
      <vt:lpstr>PowerPoint Presentation</vt:lpstr>
      <vt:lpstr>PowerPoint Presentation</vt:lpstr>
      <vt:lpstr>PowerPoint Presentation</vt:lpstr>
      <vt:lpstr>Μην ξεχαστούμε … μιλάμε για Οικονομία</vt:lpstr>
      <vt:lpstr>PowerPoint Presentation</vt:lpstr>
      <vt:lpstr>Μοντελοποίηση (ΔΙ@ΥΓΕΙΑ)</vt:lpstr>
      <vt:lpstr>PowerPoint Presentation</vt:lpstr>
      <vt:lpstr>Μοντελοποίηση (ΕΣΗΔΗΣ)</vt:lpstr>
      <vt:lpstr>PowerPoint Presentation</vt:lpstr>
      <vt:lpstr>Το αποτέλεσμα … Διασύνδεση</vt:lpstr>
      <vt:lpstr>PowerPoint Presentation</vt:lpstr>
      <vt:lpstr>… και άλλες Διασυνδέσεις !!!</vt:lpstr>
      <vt:lpstr>… και άλλες Διασυνδέσεις !!!</vt:lpstr>
      <vt:lpstr>Ερωτήσεις - Σχόλια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Data (Ανοικτά Δεδομένα)</dc:title>
  <dc:creator>XSOZ</dc:creator>
  <cp:lastModifiedBy>Ioannis Anagnostopoulos</cp:lastModifiedBy>
  <cp:revision>199</cp:revision>
  <dcterms:created xsi:type="dcterms:W3CDTF">2015-01-03T18:01:35Z</dcterms:created>
  <dcterms:modified xsi:type="dcterms:W3CDTF">2015-11-11T17:00:09Z</dcterms:modified>
</cp:coreProperties>
</file>